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000000"/>
          </p15:clr>
        </p15:guide>
      </p15:sldGuideLst>
    </p:ext>
    <p:ext uri="http://customooxmlschemas.google.com/">
      <go:slidesCustomData xmlns:go="http://customooxmlschemas.google.com/" r:id="rId31" roundtripDataSignature="AMtx7miun6ThsKW2YsufhJCrNPT4Jf+O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33A9E5-EDA9-4535-9D9B-0BE9FE4CBF59}">
  <a:tblStyle styleId="{0933A9E5-EDA9-4535-9D9B-0BE9FE4CBF59}" styleName="Table_0">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4"/>
          </a:solidFill>
        </a:fill>
      </a:tcStyle>
    </a:firstRow>
    <a:neCell>
      <a:tcTxStyle/>
    </a:neCell>
    <a:nwCell>
      <a:tcTxStyle/>
    </a:nwCell>
  </a:tblStyle>
  <a:tblStyle styleId="{5A53C65E-9FF9-4E85-AC2B-9563569452CC}" styleName="Table_1">
    <a:wholeTbl>
      <a:tcTxStyle b="off" i="off">
        <a:font>
          <a:latin typeface="Calibri"/>
          <a:ea typeface="Calibri"/>
          <a:cs typeface="Calibri"/>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FC7FF34F-8663-4FF9-9943-A23720B4F65B}"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AF0"/>
          </a:solidFill>
        </a:fill>
      </a:tcStyle>
    </a:wholeTbl>
    <a:band1H>
      <a:tcTxStyle/>
      <a:tcStyle>
        <a:fill>
          <a:solidFill>
            <a:srgbClr val="D7D2DF"/>
          </a:solidFill>
        </a:fill>
      </a:tcStyle>
    </a:band1H>
    <a:band2H>
      <a:tcTxStyle/>
    </a:band2H>
    <a:band1V>
      <a:tcTxStyle/>
      <a:tcStyle>
        <a:fill>
          <a:solidFill>
            <a:srgbClr val="D7D2DF"/>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7" name="Shape 7"/>
        <p:cNvGrpSpPr/>
        <p:nvPr/>
      </p:nvGrpSpPr>
      <p:grpSpPr>
        <a:xfrm>
          <a:off x="0" y="0"/>
          <a:ext cx="0" cy="0"/>
          <a:chOff x="0" y="0"/>
          <a:chExt cx="0" cy="0"/>
        </a:xfrm>
      </p:grpSpPr>
      <p:sp>
        <p:nvSpPr>
          <p:cNvPr id="8" name="Google Shape;8;p26"/>
          <p:cNvSpPr txBox="1"/>
          <p:nvPr>
            <p:ph idx="1" type="body"/>
          </p:nvPr>
        </p:nvSpPr>
        <p:spPr>
          <a:xfrm>
            <a:off x="457200" y="1143000"/>
            <a:ext cx="8229600" cy="3429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 name="Google Shape;9;p26"/>
          <p:cNvSpPr txBox="1"/>
          <p:nvPr>
            <p:ph idx="10" type="dt"/>
          </p:nvPr>
        </p:nvSpPr>
        <p:spPr>
          <a:xfrm>
            <a:off x="5791200" y="4652750"/>
            <a:ext cx="2590800" cy="28803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6"/>
          <p:cNvSpPr txBox="1"/>
          <p:nvPr>
            <p:ph idx="12" type="sldNum"/>
          </p:nvPr>
        </p:nvSpPr>
        <p:spPr>
          <a:xfrm>
            <a:off x="8410575" y="4636148"/>
            <a:ext cx="609600" cy="3429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800" u="none" cap="none" strike="noStrike">
                <a:solidFill>
                  <a:schemeClr val="dk1"/>
                </a:solidFill>
                <a:latin typeface="Arial"/>
                <a:ea typeface="Arial"/>
                <a:cs typeface="Arial"/>
                <a:sym typeface="Arial"/>
              </a:defRPr>
            </a:lvl1pPr>
            <a:lvl2pPr indent="0" lvl="1" marL="0" marR="0" rtl="0" algn="ctr">
              <a:spcBef>
                <a:spcPts val="0"/>
              </a:spcBef>
              <a:buNone/>
              <a:defRPr b="0" i="0" sz="1800" u="none" cap="none" strike="noStrike">
                <a:solidFill>
                  <a:schemeClr val="dk1"/>
                </a:solidFill>
                <a:latin typeface="Arial"/>
                <a:ea typeface="Arial"/>
                <a:cs typeface="Arial"/>
                <a:sym typeface="Arial"/>
              </a:defRPr>
            </a:lvl2pPr>
            <a:lvl3pPr indent="0" lvl="2" marL="0" marR="0" rtl="0" algn="ctr">
              <a:spcBef>
                <a:spcPts val="0"/>
              </a:spcBef>
              <a:buNone/>
              <a:defRPr b="0" i="0" sz="1800" u="none" cap="none" strike="noStrike">
                <a:solidFill>
                  <a:schemeClr val="dk1"/>
                </a:solidFill>
                <a:latin typeface="Arial"/>
                <a:ea typeface="Arial"/>
                <a:cs typeface="Arial"/>
                <a:sym typeface="Arial"/>
              </a:defRPr>
            </a:lvl3pPr>
            <a:lvl4pPr indent="0" lvl="3" marL="0" marR="0" rtl="0" algn="ctr">
              <a:spcBef>
                <a:spcPts val="0"/>
              </a:spcBef>
              <a:buNone/>
              <a:defRPr b="0" i="0" sz="1800" u="none" cap="none" strike="noStrike">
                <a:solidFill>
                  <a:schemeClr val="dk1"/>
                </a:solidFill>
                <a:latin typeface="Arial"/>
                <a:ea typeface="Arial"/>
                <a:cs typeface="Arial"/>
                <a:sym typeface="Arial"/>
              </a:defRPr>
            </a:lvl4pPr>
            <a:lvl5pPr indent="0" lvl="4" marL="0" marR="0" rtl="0" algn="ctr">
              <a:spcBef>
                <a:spcPts val="0"/>
              </a:spcBef>
              <a:buNone/>
              <a:defRPr b="0" i="0" sz="1800" u="none" cap="none" strike="noStrike">
                <a:solidFill>
                  <a:schemeClr val="dk1"/>
                </a:solidFill>
                <a:latin typeface="Arial"/>
                <a:ea typeface="Arial"/>
                <a:cs typeface="Arial"/>
                <a:sym typeface="Arial"/>
              </a:defRPr>
            </a:lvl5pPr>
            <a:lvl6pPr indent="0" lvl="5" marL="0" marR="0" rtl="0" algn="ctr">
              <a:spcBef>
                <a:spcPts val="0"/>
              </a:spcBef>
              <a:buNone/>
              <a:defRPr b="0" i="0" sz="1800" u="none" cap="none" strike="noStrike">
                <a:solidFill>
                  <a:schemeClr val="dk1"/>
                </a:solidFill>
                <a:latin typeface="Arial"/>
                <a:ea typeface="Arial"/>
                <a:cs typeface="Arial"/>
                <a:sym typeface="Arial"/>
              </a:defRPr>
            </a:lvl6pPr>
            <a:lvl7pPr indent="0" lvl="6" marL="0" marR="0" rtl="0" algn="ctr">
              <a:spcBef>
                <a:spcPts val="0"/>
              </a:spcBef>
              <a:buNone/>
              <a:defRPr b="0" i="0" sz="1800" u="none" cap="none" strike="noStrike">
                <a:solidFill>
                  <a:schemeClr val="dk1"/>
                </a:solidFill>
                <a:latin typeface="Arial"/>
                <a:ea typeface="Arial"/>
                <a:cs typeface="Arial"/>
                <a:sym typeface="Arial"/>
              </a:defRPr>
            </a:lvl7pPr>
            <a:lvl8pPr indent="0" lvl="7" marL="0" marR="0" rtl="0" algn="ctr">
              <a:spcBef>
                <a:spcPts val="0"/>
              </a:spcBef>
              <a:buNone/>
              <a:defRPr b="0" i="0" sz="1800" u="none" cap="none" strike="noStrike">
                <a:solidFill>
                  <a:schemeClr val="dk1"/>
                </a:solidFill>
                <a:latin typeface="Arial"/>
                <a:ea typeface="Arial"/>
                <a:cs typeface="Arial"/>
                <a:sym typeface="Arial"/>
              </a:defRPr>
            </a:lvl8pPr>
            <a:lvl9pPr indent="0" lvl="8" marL="0" marR="0" rtl="0" algn="ctr">
              <a:spcBef>
                <a:spcPts val="0"/>
              </a:spcBef>
              <a:buNone/>
              <a:defRPr b="0" i="0" sz="18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d-ID"/>
              <a:t>‹#›</a:t>
            </a:fld>
            <a:endParaRPr/>
          </a:p>
        </p:txBody>
      </p:sp>
      <p:sp>
        <p:nvSpPr>
          <p:cNvPr id="11" name="Google Shape;11;p26"/>
          <p:cNvSpPr txBox="1"/>
          <p:nvPr>
            <p:ph idx="11" type="ftr"/>
          </p:nvPr>
        </p:nvSpPr>
        <p:spPr>
          <a:xfrm>
            <a:off x="2133600" y="4652750"/>
            <a:ext cx="3581400" cy="28803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6"/>
          <p:cNvSpPr txBox="1"/>
          <p:nvPr>
            <p:ph type="title"/>
          </p:nvPr>
        </p:nvSpPr>
        <p:spPr>
          <a:xfrm>
            <a:off x="457200" y="114300"/>
            <a:ext cx="8229600" cy="914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35"/>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35"/>
          <p:cNvSpPr txBox="1"/>
          <p:nvPr>
            <p:ph idx="1" type="body"/>
          </p:nvPr>
        </p:nvSpPr>
        <p:spPr>
          <a:xfrm>
            <a:off x="3575050" y="204788"/>
            <a:ext cx="5111750" cy="438943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 name="Google Shape;45;p35"/>
          <p:cNvSpPr txBox="1"/>
          <p:nvPr>
            <p:ph idx="2" type="body"/>
          </p:nvPr>
        </p:nvSpPr>
        <p:spPr>
          <a:xfrm>
            <a:off x="457200" y="1076325"/>
            <a:ext cx="3008313" cy="3517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6" name="Google Shape;46;p35"/>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35"/>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35"/>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36"/>
          <p:cNvSpPr txBox="1"/>
          <p:nvPr>
            <p:ph type="title"/>
          </p:nvPr>
        </p:nvSpPr>
        <p:spPr>
          <a:xfrm>
            <a:off x="1792288" y="3600450"/>
            <a:ext cx="5486400" cy="4254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36"/>
          <p:cNvSpPr/>
          <p:nvPr>
            <p:ph idx="2" type="pic"/>
          </p:nvPr>
        </p:nvSpPr>
        <p:spPr>
          <a:xfrm>
            <a:off x="1792288" y="460375"/>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2" name="Google Shape;52;p36"/>
          <p:cNvSpPr txBox="1"/>
          <p:nvPr>
            <p:ph idx="1" type="body"/>
          </p:nvPr>
        </p:nvSpPr>
        <p:spPr>
          <a:xfrm>
            <a:off x="1792288" y="4025900"/>
            <a:ext cx="5486400" cy="6032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53" name="Google Shape;53;p36"/>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36"/>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36"/>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37"/>
          <p:cNvSpPr txBox="1"/>
          <p:nvPr>
            <p:ph type="title"/>
          </p:nvPr>
        </p:nvSpPr>
        <p:spPr>
          <a:xfrm>
            <a:off x="457200" y="206375"/>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7"/>
          <p:cNvSpPr txBox="1"/>
          <p:nvPr>
            <p:ph idx="1" type="body"/>
          </p:nvPr>
        </p:nvSpPr>
        <p:spPr>
          <a:xfrm rot="5400000">
            <a:off x="2874962" y="-1217613"/>
            <a:ext cx="3394075"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37"/>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37"/>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37"/>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 name="Shape 62"/>
        <p:cNvGrpSpPr/>
        <p:nvPr/>
      </p:nvGrpSpPr>
      <p:grpSpPr>
        <a:xfrm>
          <a:off x="0" y="0"/>
          <a:ext cx="0" cy="0"/>
          <a:chOff x="0" y="0"/>
          <a:chExt cx="0" cy="0"/>
        </a:xfrm>
      </p:grpSpPr>
      <p:sp>
        <p:nvSpPr>
          <p:cNvPr id="63" name="Google Shape;63;p38"/>
          <p:cNvSpPr txBox="1"/>
          <p:nvPr>
            <p:ph type="title"/>
          </p:nvPr>
        </p:nvSpPr>
        <p:spPr>
          <a:xfrm rot="5400000">
            <a:off x="5464175" y="1371600"/>
            <a:ext cx="4387850"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38"/>
          <p:cNvSpPr txBox="1"/>
          <p:nvPr>
            <p:ph idx="1" type="body"/>
          </p:nvPr>
        </p:nvSpPr>
        <p:spPr>
          <a:xfrm rot="5400000">
            <a:off x="1273175" y="-609600"/>
            <a:ext cx="4387850"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38"/>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38"/>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38"/>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9"/>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29"/>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29"/>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2"/>
          <p:cNvSpPr txBox="1"/>
          <p:nvPr>
            <p:ph type="title"/>
          </p:nvPr>
        </p:nvSpPr>
        <p:spPr>
          <a:xfrm>
            <a:off x="457200" y="206375"/>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2"/>
          <p:cNvSpPr txBox="1"/>
          <p:nvPr>
            <p:ph idx="1" type="body"/>
          </p:nvPr>
        </p:nvSpPr>
        <p:spPr>
          <a:xfrm>
            <a:off x="457200" y="1200150"/>
            <a:ext cx="4038600" cy="339407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32"/>
          <p:cNvSpPr txBox="1"/>
          <p:nvPr>
            <p:ph idx="2" type="body"/>
          </p:nvPr>
        </p:nvSpPr>
        <p:spPr>
          <a:xfrm>
            <a:off x="4648200" y="1200150"/>
            <a:ext cx="4038600" cy="339407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 name="Google Shape;25;p32"/>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2"/>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2"/>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 name="Shape 28"/>
        <p:cNvGrpSpPr/>
        <p:nvPr/>
      </p:nvGrpSpPr>
      <p:grpSpPr>
        <a:xfrm>
          <a:off x="0" y="0"/>
          <a:ext cx="0" cy="0"/>
          <a:chOff x="0" y="0"/>
          <a:chExt cx="0" cy="0"/>
        </a:xfrm>
      </p:grpSpPr>
      <p:sp>
        <p:nvSpPr>
          <p:cNvPr id="29" name="Google Shape;29;p33"/>
          <p:cNvSpPr txBox="1"/>
          <p:nvPr>
            <p:ph type="title"/>
          </p:nvPr>
        </p:nvSpPr>
        <p:spPr>
          <a:xfrm>
            <a:off x="457200" y="206375"/>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3"/>
          <p:cNvSpPr txBox="1"/>
          <p:nvPr>
            <p:ph idx="1" type="body"/>
          </p:nvPr>
        </p:nvSpPr>
        <p:spPr>
          <a:xfrm>
            <a:off x="457200" y="1150938"/>
            <a:ext cx="4040188" cy="48101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1" name="Google Shape;31;p33"/>
          <p:cNvSpPr txBox="1"/>
          <p:nvPr>
            <p:ph idx="2" type="body"/>
          </p:nvPr>
        </p:nvSpPr>
        <p:spPr>
          <a:xfrm>
            <a:off x="457200" y="1631950"/>
            <a:ext cx="4040188" cy="29622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2" name="Google Shape;32;p33"/>
          <p:cNvSpPr txBox="1"/>
          <p:nvPr>
            <p:ph idx="3" type="body"/>
          </p:nvPr>
        </p:nvSpPr>
        <p:spPr>
          <a:xfrm>
            <a:off x="4645025" y="1150938"/>
            <a:ext cx="4041775" cy="48101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3" name="Google Shape;33;p33"/>
          <p:cNvSpPr txBox="1"/>
          <p:nvPr>
            <p:ph idx="4" type="body"/>
          </p:nvPr>
        </p:nvSpPr>
        <p:spPr>
          <a:xfrm>
            <a:off x="4645025" y="1631950"/>
            <a:ext cx="4041775" cy="29622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4" name="Google Shape;34;p33"/>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33"/>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33"/>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34"/>
          <p:cNvSpPr txBox="1"/>
          <p:nvPr>
            <p:ph type="title"/>
          </p:nvPr>
        </p:nvSpPr>
        <p:spPr>
          <a:xfrm>
            <a:off x="457200" y="206375"/>
            <a:ext cx="8229600" cy="857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34"/>
          <p:cNvSpPr txBox="1"/>
          <p:nvPr>
            <p:ph idx="10" type="dt"/>
          </p:nvPr>
        </p:nvSpPr>
        <p:spPr>
          <a:xfrm>
            <a:off x="457200" y="4767263"/>
            <a:ext cx="2133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34"/>
          <p:cNvSpPr txBox="1"/>
          <p:nvPr>
            <p:ph idx="11" type="ftr"/>
          </p:nvPr>
        </p:nvSpPr>
        <p:spPr>
          <a:xfrm>
            <a:off x="3124200" y="4767263"/>
            <a:ext cx="2895600" cy="27463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34"/>
          <p:cNvSpPr txBox="1"/>
          <p:nvPr>
            <p:ph idx="12" type="sldNum"/>
          </p:nvPr>
        </p:nvSpPr>
        <p:spPr>
          <a:xfrm>
            <a:off x="6553200" y="4767263"/>
            <a:ext cx="2133600" cy="27463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E:\ELISA\ERLANGGA LISA\2018\TEMPLATE PPT\SMK Pendidikan Agama Islam dan Budi Pekerti\SMK Pendidikan Agama Islam dan Budi Pekerti XII.png" id="6" name="Google Shape;6;p25"/>
          <p:cNvPicPr preferRelativeResize="0"/>
          <p:nvPr/>
        </p:nvPicPr>
        <p:blipFill rotWithShape="1">
          <a:blip r:embed="rId1">
            <a:alphaModFix/>
          </a:blip>
          <a:srcRect b="0" l="0" r="0" t="0"/>
          <a:stretch/>
        </p:blipFill>
        <p:spPr>
          <a:xfrm>
            <a:off x="-1" y="4432929"/>
            <a:ext cx="9144001" cy="7318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7.jp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pixabay.com/en/istanbul-blue-mosque-mosque-1139844/" TargetMode="External"/><Relationship Id="rId6" Type="http://schemas.openxmlformats.org/officeDocument/2006/relationships/hyperlink" Target="http://www.pixabay.com/Abdullah_Shakor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8.jp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p:nvPr/>
        </p:nvSpPr>
        <p:spPr>
          <a:xfrm>
            <a:off x="0" y="0"/>
            <a:ext cx="9144000" cy="5143500"/>
          </a:xfrm>
          <a:prstGeom prst="rect">
            <a:avLst/>
          </a:prstGeom>
          <a:gradFill>
            <a:gsLst>
              <a:gs pos="0">
                <a:schemeClr val="lt1"/>
              </a:gs>
              <a:gs pos="73000">
                <a:srgbClr val="DAEEF3"/>
              </a:gs>
              <a:gs pos="100000">
                <a:srgbClr val="DAEEF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3" name="Google Shape;73;p1"/>
          <p:cNvSpPr/>
          <p:nvPr/>
        </p:nvSpPr>
        <p:spPr>
          <a:xfrm>
            <a:off x="4100286" y="892224"/>
            <a:ext cx="4038600" cy="2616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id-ID" sz="4400" u="none" cap="none" strike="noStrike">
                <a:solidFill>
                  <a:srgbClr val="0070C0"/>
                </a:solidFill>
                <a:latin typeface="Arial"/>
                <a:ea typeface="Arial"/>
                <a:cs typeface="Arial"/>
                <a:sym typeface="Arial"/>
              </a:rPr>
              <a:t>Pendidikan Agama Islam dan Budi Pekerti </a:t>
            </a:r>
            <a:br>
              <a:rPr b="0" i="0" lang="id-ID" sz="1800" u="none" cap="none" strike="noStrike">
                <a:solidFill>
                  <a:schemeClr val="dk1"/>
                </a:solidFill>
                <a:latin typeface="Arial"/>
                <a:ea typeface="Arial"/>
                <a:cs typeface="Arial"/>
                <a:sym typeface="Arial"/>
              </a:rPr>
            </a:br>
            <a:r>
              <a:rPr b="0" i="0" lang="id-ID" sz="3200" u="none" cap="none" strike="noStrike">
                <a:solidFill>
                  <a:srgbClr val="3F3F3F"/>
                </a:solidFill>
                <a:latin typeface="Arial"/>
                <a:ea typeface="Arial"/>
                <a:cs typeface="Arial"/>
                <a:sym typeface="Arial"/>
              </a:rPr>
              <a:t>untuk SMK kelas XII</a:t>
            </a:r>
            <a:endParaRPr b="0" i="0" sz="3200" u="none" cap="none" strike="noStrike">
              <a:solidFill>
                <a:srgbClr val="3F3F3F"/>
              </a:solidFill>
              <a:latin typeface="Arial"/>
              <a:ea typeface="Arial"/>
              <a:cs typeface="Arial"/>
              <a:sym typeface="Arial"/>
            </a:endParaRPr>
          </a:p>
        </p:txBody>
      </p:sp>
      <p:pic>
        <p:nvPicPr>
          <p:cNvPr descr="F:\Hakim\SMK PAI 2-WAJIB front.jpg" id="74" name="Google Shape;74;p1"/>
          <p:cNvPicPr preferRelativeResize="0"/>
          <p:nvPr/>
        </p:nvPicPr>
        <p:blipFill rotWithShape="1">
          <a:blip r:embed="rId3">
            <a:alphaModFix/>
          </a:blip>
          <a:srcRect b="0" l="0" r="0" t="0"/>
          <a:stretch/>
        </p:blipFill>
        <p:spPr>
          <a:xfrm>
            <a:off x="832409" y="555526"/>
            <a:ext cx="2526225" cy="351642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E:\ELISA\ERLANGGA LISA\2018\TEMPLATE PPT\SMK Pendidikan Agama Islam dan Budi Pekerti\SMK Pendidikan Agama Islam dan Budi Pekerti XII.png" id="75" name="Google Shape;75;p1"/>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 calcmode="lin" valueType="num">
                                      <p:cBhvr additive="base">
                                        <p:cTn dur="500"/>
                                        <p:tgtEl>
                                          <p:spTgt spid="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aphicFrame>
        <p:nvGraphicFramePr>
          <p:cNvPr id="144" name="Google Shape;144;p10"/>
          <p:cNvGraphicFramePr/>
          <p:nvPr/>
        </p:nvGraphicFramePr>
        <p:xfrm>
          <a:off x="265928" y="1490021"/>
          <a:ext cx="3000000" cy="3000000"/>
        </p:xfrm>
        <a:graphic>
          <a:graphicData uri="http://schemas.openxmlformats.org/drawingml/2006/table">
            <a:tbl>
              <a:tblPr bandRow="1" firstRow="1">
                <a:noFill/>
                <a:tableStyleId>{0933A9E5-EDA9-4535-9D9B-0BE9FE4CBF59}</a:tableStyleId>
              </a:tblPr>
              <a:tblGrid>
                <a:gridCol w="1823900"/>
                <a:gridCol w="2443300"/>
                <a:gridCol w="1949175"/>
                <a:gridCol w="2318025"/>
              </a:tblGrid>
              <a:tr h="325325">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Arti</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Arti</a:t>
                      </a:r>
                      <a:endParaRPr sz="1800" u="none" cap="none" strike="noStrike">
                        <a:latin typeface="Arial"/>
                        <a:ea typeface="Arial"/>
                        <a:cs typeface="Arial"/>
                        <a:sym typeface="Arial"/>
                      </a:endParaRPr>
                    </a:p>
                  </a:txBody>
                  <a:tcPr marT="0" marB="0" marR="68575" marL="68575" anchor="ctr"/>
                </a:tc>
              </a:tr>
              <a:tr h="766975">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لَاٰيٰتٍ</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Terdapat tanda-tanda (kebesaran Allah)</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بَاطِلًا</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Sia-sia (tidak berguna)</a:t>
                      </a:r>
                      <a:endParaRPr i="1" sz="1800" u="none" cap="none" strike="noStrike">
                        <a:solidFill>
                          <a:srgbClr val="3F3151"/>
                        </a:solidFill>
                        <a:latin typeface="Arial"/>
                        <a:ea typeface="Arial"/>
                        <a:cs typeface="Arial"/>
                        <a:sym typeface="Arial"/>
                      </a:endParaRPr>
                    </a:p>
                  </a:txBody>
                  <a:tcPr marT="0" marB="0" marR="68575" marL="68575" anchor="ctr"/>
                </a:tc>
              </a:tr>
              <a:tr h="569750">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 لِّاُولِى الْاَلْبَابِ</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Bagi orang-orang yang berakal</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سُبْحٰنَكَ</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Mahasuci Engkau</a:t>
                      </a:r>
                      <a:endParaRPr i="1" sz="1800" u="none" cap="none" strike="noStrike">
                        <a:solidFill>
                          <a:srgbClr val="3F3151"/>
                        </a:solidFill>
                        <a:latin typeface="Arial"/>
                        <a:ea typeface="Arial"/>
                        <a:cs typeface="Arial"/>
                        <a:sym typeface="Arial"/>
                      </a:endParaRPr>
                    </a:p>
                  </a:txBody>
                  <a:tcPr marT="0" marB="0" marR="68575" marL="68575" anchor="ctr"/>
                </a:tc>
              </a:tr>
              <a:tr h="867275">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يَذْكُرُوْنَ اللهَ</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(mereka) mengingat Allah</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فَقِنَا</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Maka jagalah/lindungilah kami</a:t>
                      </a:r>
                      <a:endParaRPr i="1" sz="1800" u="none" cap="none" strike="noStrike">
                        <a:solidFill>
                          <a:srgbClr val="3F3151"/>
                        </a:solidFill>
                        <a:latin typeface="Arial"/>
                        <a:ea typeface="Arial"/>
                        <a:cs typeface="Arial"/>
                        <a:sym typeface="Arial"/>
                      </a:endParaRPr>
                    </a:p>
                  </a:txBody>
                  <a:tcPr marT="0" marB="0" marR="68575" marL="68575" anchor="ctr"/>
                </a:tc>
              </a:tr>
              <a:tr h="766975">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قِيَامًا</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Berdiri</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عَذَابَ النَّارِ</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Dari azab neraka</a:t>
                      </a:r>
                      <a:endParaRPr i="1" sz="1800" u="none" cap="none" strike="noStrike">
                        <a:solidFill>
                          <a:srgbClr val="3F3151"/>
                        </a:solidFill>
                        <a:latin typeface="Arial"/>
                        <a:ea typeface="Arial"/>
                        <a:cs typeface="Arial"/>
                        <a:sym typeface="Arial"/>
                      </a:endParaRPr>
                    </a:p>
                  </a:txBody>
                  <a:tcPr marT="0" marB="0" marR="68575" marL="68575" anchor="ctr"/>
                </a:tc>
              </a:tr>
            </a:tbl>
          </a:graphicData>
        </a:graphic>
      </p:graphicFrame>
      <p:sp>
        <p:nvSpPr>
          <p:cNvPr id="145" name="Google Shape;145;p10"/>
          <p:cNvSpPr txBox="1"/>
          <p:nvPr/>
        </p:nvSpPr>
        <p:spPr>
          <a:xfrm>
            <a:off x="365278" y="142858"/>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46" name="Google Shape;146;p10"/>
          <p:cNvSpPr/>
          <p:nvPr/>
        </p:nvSpPr>
        <p:spPr>
          <a:xfrm>
            <a:off x="251520" y="1001196"/>
            <a:ext cx="2160240"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Makna Kata</a:t>
            </a:r>
            <a:endParaRPr/>
          </a:p>
        </p:txBody>
      </p:sp>
      <p:pic>
        <p:nvPicPr>
          <p:cNvPr descr="E:\ELISA\ERLANGGA LISA\2018\TEMPLATE PPT\SMK Pendidikan Agama Islam dan Budi Pekerti\SMK Pendidikan Agama Islam dan Budi Pekerti XII.png" id="147" name="Google Shape;147;p10"/>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11"/>
          <p:cNvGraphicFramePr/>
          <p:nvPr/>
        </p:nvGraphicFramePr>
        <p:xfrm>
          <a:off x="284978" y="1548408"/>
          <a:ext cx="3000000" cy="3000000"/>
        </p:xfrm>
        <a:graphic>
          <a:graphicData uri="http://schemas.openxmlformats.org/drawingml/2006/table">
            <a:tbl>
              <a:tblPr bandRow="1" firstRow="1">
                <a:noFill/>
                <a:tableStyleId>{5A53C65E-9FF9-4E85-AC2B-9563569452CC}</a:tableStyleId>
              </a:tblPr>
              <a:tblGrid>
                <a:gridCol w="2198800"/>
                <a:gridCol w="6355750"/>
              </a:tblGrid>
              <a:tr h="1411775">
                <a:tc>
                  <a:txBody>
                    <a:bodyPr/>
                    <a:lstStyle/>
                    <a:p>
                      <a:pPr indent="0" lvl="0" marL="0" marR="0" rtl="1" algn="ctr">
                        <a:lnSpc>
                          <a:spcPct val="115000"/>
                        </a:lnSpc>
                        <a:spcBef>
                          <a:spcPts val="0"/>
                        </a:spcBef>
                        <a:spcAft>
                          <a:spcPts val="0"/>
                        </a:spcAft>
                        <a:buNone/>
                      </a:pPr>
                      <a:r>
                        <a:rPr b="0" lang="id-ID" sz="3200" u="none" cap="none" strike="noStrike">
                          <a:solidFill>
                            <a:srgbClr val="974806"/>
                          </a:solidFill>
                          <a:latin typeface="Arial"/>
                          <a:ea typeface="Arial"/>
                          <a:cs typeface="Arial"/>
                          <a:sym typeface="Arial"/>
                        </a:rPr>
                        <a:t>اُولِى الْاَلْبَابِ</a:t>
                      </a:r>
                      <a:endParaRPr b="0"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b="0" lang="id-ID" sz="2000" u="none" cap="none" strike="noStrike">
                          <a:solidFill>
                            <a:srgbClr val="3F3151"/>
                          </a:solidFill>
                          <a:latin typeface="Arial"/>
                          <a:ea typeface="Arial"/>
                          <a:cs typeface="Arial"/>
                          <a:sym typeface="Arial"/>
                        </a:rPr>
                        <a:t>Istilah </a:t>
                      </a:r>
                      <a:r>
                        <a:rPr b="0" i="1" lang="id-ID" sz="2000" u="none" cap="none" strike="noStrike">
                          <a:solidFill>
                            <a:srgbClr val="3F3151"/>
                          </a:solidFill>
                          <a:latin typeface="Arial"/>
                          <a:ea typeface="Arial"/>
                          <a:cs typeface="Arial"/>
                          <a:sym typeface="Arial"/>
                        </a:rPr>
                        <a:t>ulil-albāb</a:t>
                      </a:r>
                      <a:r>
                        <a:rPr b="0" lang="id-ID" sz="2000" u="none" cap="none" strike="noStrike">
                          <a:solidFill>
                            <a:srgbClr val="3F3151"/>
                          </a:solidFill>
                          <a:latin typeface="Arial"/>
                          <a:ea typeface="Arial"/>
                          <a:cs typeface="Arial"/>
                          <a:sym typeface="Arial"/>
                        </a:rPr>
                        <a:t> berasal dari dua kata, yaitu kata </a:t>
                      </a:r>
                      <a:r>
                        <a:rPr b="0" i="1" lang="id-ID" sz="2000" u="none" cap="none" strike="noStrike">
                          <a:solidFill>
                            <a:srgbClr val="3F3151"/>
                          </a:solidFill>
                          <a:latin typeface="Arial"/>
                          <a:ea typeface="Arial"/>
                          <a:cs typeface="Arial"/>
                          <a:sym typeface="Arial"/>
                        </a:rPr>
                        <a:t>ulu</a:t>
                      </a:r>
                      <a:r>
                        <a:rPr b="0" lang="id-ID" sz="2000" u="none" cap="none" strike="noStrike">
                          <a:solidFill>
                            <a:srgbClr val="3F3151"/>
                          </a:solidFill>
                          <a:latin typeface="Arial"/>
                          <a:ea typeface="Arial"/>
                          <a:cs typeface="Arial"/>
                          <a:sym typeface="Arial"/>
                        </a:rPr>
                        <a:t> yang artinya memiliki, dan kata </a:t>
                      </a:r>
                      <a:r>
                        <a:rPr b="0" i="1" lang="id-ID" sz="2000" u="none" cap="none" strike="noStrike">
                          <a:solidFill>
                            <a:srgbClr val="3F3151"/>
                          </a:solidFill>
                          <a:latin typeface="Arial"/>
                          <a:ea typeface="Arial"/>
                          <a:cs typeface="Arial"/>
                          <a:sym typeface="Arial"/>
                        </a:rPr>
                        <a:t>al-albāb</a:t>
                      </a:r>
                      <a:r>
                        <a:rPr b="0" lang="id-ID" sz="2000" u="none" cap="none" strike="noStrike">
                          <a:solidFill>
                            <a:srgbClr val="3F3151"/>
                          </a:solidFill>
                          <a:latin typeface="Arial"/>
                          <a:ea typeface="Arial"/>
                          <a:cs typeface="Arial"/>
                          <a:sym typeface="Arial"/>
                        </a:rPr>
                        <a:t>, bentuk jamak dari </a:t>
                      </a:r>
                      <a:r>
                        <a:rPr b="0" i="1" lang="id-ID" sz="2000" u="none" cap="none" strike="noStrike">
                          <a:solidFill>
                            <a:srgbClr val="3F3151"/>
                          </a:solidFill>
                          <a:latin typeface="Arial"/>
                          <a:ea typeface="Arial"/>
                          <a:cs typeface="Arial"/>
                          <a:sym typeface="Arial"/>
                        </a:rPr>
                        <a:t>lubb</a:t>
                      </a:r>
                      <a:r>
                        <a:rPr b="0" lang="id-ID" sz="2000" u="none" cap="none" strike="noStrike">
                          <a:solidFill>
                            <a:srgbClr val="3F3151"/>
                          </a:solidFill>
                          <a:latin typeface="Arial"/>
                          <a:ea typeface="Arial"/>
                          <a:cs typeface="Arial"/>
                          <a:sym typeface="Arial"/>
                        </a:rPr>
                        <a:t> yang artinya “inti sari” atau “sari pati dari sesuatu”. Jadi </a:t>
                      </a:r>
                      <a:r>
                        <a:rPr b="0" i="1" lang="id-ID" sz="2000" u="none" cap="none" strike="noStrike">
                          <a:solidFill>
                            <a:srgbClr val="3F3151"/>
                          </a:solidFill>
                          <a:latin typeface="Arial"/>
                          <a:ea typeface="Arial"/>
                          <a:cs typeface="Arial"/>
                          <a:sym typeface="Arial"/>
                        </a:rPr>
                        <a:t>ulil albāb </a:t>
                      </a:r>
                      <a:r>
                        <a:rPr b="0" lang="id-ID" sz="2000" u="none" cap="none" strike="noStrike">
                          <a:solidFill>
                            <a:srgbClr val="3F3151"/>
                          </a:solidFill>
                          <a:latin typeface="Arial"/>
                          <a:ea typeface="Arial"/>
                          <a:cs typeface="Arial"/>
                          <a:sym typeface="Arial"/>
                        </a:rPr>
                        <a:t>secara harfiyah artinya “orang-orang yang mempunyai sari pati istimewa dalam diri mereka.” maksudnya adalah orang-orang yang memiliki keistimewaan tersendiri, yaitu akal yang murni.</a:t>
                      </a:r>
                      <a:endParaRPr b="0" sz="2000" u="none" cap="none" strike="noStrike">
                        <a:solidFill>
                          <a:srgbClr val="3F3151"/>
                        </a:solidFill>
                        <a:latin typeface="Arial"/>
                        <a:ea typeface="Arial"/>
                        <a:cs typeface="Arial"/>
                        <a:sym typeface="Arial"/>
                      </a:endParaRPr>
                    </a:p>
                  </a:txBody>
                  <a:tcPr marT="0" marB="0" marR="68575" marL="68575" anchor="ctr"/>
                </a:tc>
              </a:tr>
            </a:tbl>
          </a:graphicData>
        </a:graphic>
      </p:graphicFrame>
      <p:sp>
        <p:nvSpPr>
          <p:cNvPr id="153" name="Google Shape;153;p11"/>
          <p:cNvSpPr txBox="1"/>
          <p:nvPr/>
        </p:nvSpPr>
        <p:spPr>
          <a:xfrm>
            <a:off x="365278" y="150595"/>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54" name="Google Shape;154;p11"/>
          <p:cNvSpPr/>
          <p:nvPr/>
        </p:nvSpPr>
        <p:spPr>
          <a:xfrm>
            <a:off x="270570" y="996694"/>
            <a:ext cx="8568952"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id-ID" sz="2600">
                <a:solidFill>
                  <a:schemeClr val="lt1"/>
                </a:solidFill>
                <a:latin typeface="Arial"/>
                <a:ea typeface="Arial"/>
                <a:cs typeface="Arial"/>
                <a:sym typeface="Arial"/>
              </a:rPr>
              <a:t>Makna Kosakata</a:t>
            </a:r>
            <a:endParaRPr b="1" sz="2600">
              <a:solidFill>
                <a:schemeClr val="lt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p:nvPr/>
        </p:nvSpPr>
        <p:spPr>
          <a:xfrm>
            <a:off x="5502904" y="3214692"/>
            <a:ext cx="3101544" cy="1173802"/>
          </a:xfrm>
          <a:prstGeom prst="roundRect">
            <a:avLst>
              <a:gd fmla="val 16667" name="adj"/>
            </a:avLst>
          </a:pr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2"/>
          <p:cNvSpPr txBox="1"/>
          <p:nvPr>
            <p:ph idx="1" type="body"/>
          </p:nvPr>
        </p:nvSpPr>
        <p:spPr>
          <a:xfrm>
            <a:off x="71406" y="1063774"/>
            <a:ext cx="5190434" cy="3371850"/>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974806"/>
              </a:buClr>
              <a:buSzPts val="1400"/>
              <a:buFont typeface="Arial"/>
              <a:buChar char="•"/>
            </a:pPr>
            <a:r>
              <a:rPr b="1" i="1" lang="id-ID" sz="1400" u="none" cap="none" strike="noStrike">
                <a:solidFill>
                  <a:srgbClr val="974806"/>
                </a:solidFill>
                <a:latin typeface="Arial"/>
                <a:ea typeface="Arial"/>
                <a:cs typeface="Arial"/>
                <a:sym typeface="Arial"/>
              </a:rPr>
              <a:t>Asbābun Nuzūl</a:t>
            </a:r>
            <a:endParaRPr b="0" i="1" sz="1400" u="none" cap="none" strike="noStrike">
              <a:solidFill>
                <a:srgbClr val="974806"/>
              </a:solidFill>
              <a:latin typeface="Arial"/>
              <a:ea typeface="Arial"/>
              <a:cs typeface="Arial"/>
              <a:sym typeface="Arial"/>
            </a:endParaRPr>
          </a:p>
          <a:p>
            <a:pPr indent="-228600" lvl="1" marL="292608" marR="0" rtl="0" algn="l">
              <a:lnSpc>
                <a:spcPct val="115000"/>
              </a:lnSpc>
              <a:spcBef>
                <a:spcPts val="0"/>
              </a:spcBef>
              <a:spcAft>
                <a:spcPts val="0"/>
              </a:spcAft>
              <a:buClr>
                <a:schemeClr val="accent4"/>
              </a:buClr>
              <a:buSzPts val="1400"/>
              <a:buFont typeface="Arial"/>
              <a:buNone/>
            </a:pPr>
            <a:r>
              <a:rPr b="0" i="0" lang="id-ID" sz="1400" u="none" cap="none" strike="noStrike">
                <a:solidFill>
                  <a:schemeClr val="accent4"/>
                </a:solidFill>
                <a:latin typeface="Arial"/>
                <a:ea typeface="Arial"/>
                <a:cs typeface="Arial"/>
                <a:sym typeface="Arial"/>
              </a:rPr>
              <a:t>	</a:t>
            </a:r>
            <a:r>
              <a:rPr b="0" i="0" lang="id-ID" sz="1400" u="none" cap="none" strike="noStrike">
                <a:solidFill>
                  <a:srgbClr val="3F3151"/>
                </a:solidFill>
                <a:latin typeface="Arial"/>
                <a:ea typeface="Arial"/>
                <a:cs typeface="Arial"/>
                <a:sym typeface="Arial"/>
              </a:rPr>
              <a:t>Ibnu Abi Hatim meriwayatkan dari Ibnu Abbas r.a., bahwa orang-orang Quraisy mendatangi kaum Yahudi dan bertanya: bukti apakah yang dibawa Musa kepadamu? Dijawab, “Tongkatnya dan tangannya yang putih bersinar bagi yang memandangnya.”</a:t>
            </a:r>
            <a:endParaRPr/>
          </a:p>
          <a:p>
            <a:pPr indent="-228600" lvl="1" marL="292608" marR="0" rtl="0" algn="l">
              <a:lnSpc>
                <a:spcPct val="115000"/>
              </a:lnSpc>
              <a:spcBef>
                <a:spcPts val="1000"/>
              </a:spcBef>
              <a:spcAft>
                <a:spcPts val="0"/>
              </a:spcAft>
              <a:buClr>
                <a:srgbClr val="3F3151"/>
              </a:buClr>
              <a:buSzPts val="1400"/>
              <a:buFont typeface="Arial"/>
              <a:buNone/>
            </a:pPr>
            <a:r>
              <a:rPr b="0" i="0" lang="id-ID" sz="1400" u="none" cap="none" strike="noStrike">
                <a:solidFill>
                  <a:srgbClr val="3F3151"/>
                </a:solidFill>
                <a:latin typeface="Arial"/>
                <a:ea typeface="Arial"/>
                <a:cs typeface="Arial"/>
                <a:sym typeface="Arial"/>
              </a:rPr>
              <a:t>	Mereka juga mendatangi kaum Nasrani, dan bertanya, “Bagaimana halnya dengan Isa?” Dijawab, “Isa menyembuhkan mata orang buta sejak lahir dan penyakit sopak, serta menghidupkan orang yang sudah mati.” selanjutnya, mereka juga mendatangi Rasulullah saw., dan berkata, “Mintalah kepada Tuhanmu agar bukit Shafa itu jadi emas untuk kami.” Nabi Muhammad saw. berdoa, dan turunlah ayat ini (Q.S. Āli ‘Imrān/3: 190-191)</a:t>
            </a:r>
            <a:endParaRPr/>
          </a:p>
        </p:txBody>
      </p:sp>
      <p:sp>
        <p:nvSpPr>
          <p:cNvPr id="161" name="Google Shape;161;p12"/>
          <p:cNvSpPr/>
          <p:nvPr/>
        </p:nvSpPr>
        <p:spPr>
          <a:xfrm rot="-5400000">
            <a:off x="7409760" y="1766172"/>
            <a:ext cx="2500330" cy="25383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id-ID" sz="800">
                <a:solidFill>
                  <a:srgbClr val="0C0C0C"/>
                </a:solidFill>
                <a:latin typeface="Arial"/>
                <a:ea typeface="Arial"/>
                <a:cs typeface="Arial"/>
                <a:sym typeface="Arial"/>
              </a:rPr>
              <a:t>Sumber: www.flickr.com/MarkWinter </a:t>
            </a:r>
            <a:endParaRPr i="1" sz="800">
              <a:solidFill>
                <a:srgbClr val="0C0C0C"/>
              </a:solidFill>
              <a:latin typeface="Arial"/>
              <a:ea typeface="Arial"/>
              <a:cs typeface="Arial"/>
              <a:sym typeface="Arial"/>
            </a:endParaRPr>
          </a:p>
        </p:txBody>
      </p:sp>
      <p:sp>
        <p:nvSpPr>
          <p:cNvPr id="162" name="Google Shape;162;p12"/>
          <p:cNvSpPr/>
          <p:nvPr/>
        </p:nvSpPr>
        <p:spPr>
          <a:xfrm>
            <a:off x="5508104" y="3316924"/>
            <a:ext cx="3028245" cy="10001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1400">
                <a:solidFill>
                  <a:schemeClr val="dk1"/>
                </a:solidFill>
                <a:latin typeface="Arial"/>
                <a:ea typeface="Arial"/>
                <a:cs typeface="Arial"/>
                <a:sym typeface="Arial"/>
              </a:rPr>
              <a:t>Tidak ada satu makhluk pun yang diciptakan sia-sia oleh Allah swt., termasuk lebah ini. Lebah dapat membantu penyerbukan pada bunga.</a:t>
            </a:r>
            <a:endParaRPr b="1" sz="1400">
              <a:solidFill>
                <a:schemeClr val="dk1"/>
              </a:solidFill>
              <a:latin typeface="Arial"/>
              <a:ea typeface="Arial"/>
              <a:cs typeface="Arial"/>
              <a:sym typeface="Arial"/>
            </a:endParaRPr>
          </a:p>
        </p:txBody>
      </p:sp>
      <p:sp>
        <p:nvSpPr>
          <p:cNvPr id="163" name="Google Shape;163;p12"/>
          <p:cNvSpPr txBox="1"/>
          <p:nvPr/>
        </p:nvSpPr>
        <p:spPr>
          <a:xfrm>
            <a:off x="365278" y="150595"/>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pic>
        <p:nvPicPr>
          <p:cNvPr descr="F:\Buat PPt\PAI SMK Kls XI\Gbr2 PAI SMK Kls XI\3 PAI SMK XIOK Folder\Links 3\gb 3-1 gbr no 2.tif" id="164" name="Google Shape;164;p12"/>
          <p:cNvPicPr preferRelativeResize="0"/>
          <p:nvPr/>
        </p:nvPicPr>
        <p:blipFill rotWithShape="1">
          <a:blip r:embed="rId3">
            <a:alphaModFix/>
          </a:blip>
          <a:srcRect b="0" l="0" r="0" t="0"/>
          <a:stretch/>
        </p:blipFill>
        <p:spPr>
          <a:xfrm>
            <a:off x="5429256" y="1146705"/>
            <a:ext cx="3140077" cy="1959481"/>
          </a:xfrm>
          <a:prstGeom prst="roundRect">
            <a:avLst>
              <a:gd fmla="val 8594" name="adj"/>
            </a:avLst>
          </a:prstGeom>
          <a:solidFill>
            <a:srgbClr val="ECECEC"/>
          </a:solid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5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3"/>
          <p:cNvPicPr preferRelativeResize="0"/>
          <p:nvPr/>
        </p:nvPicPr>
        <p:blipFill rotWithShape="1">
          <a:blip r:embed="rId3">
            <a:alphaModFix/>
          </a:blip>
          <a:srcRect b="0" l="0" r="0" t="0"/>
          <a:stretch/>
        </p:blipFill>
        <p:spPr>
          <a:xfrm>
            <a:off x="285428" y="987574"/>
            <a:ext cx="8424936" cy="3655878"/>
          </a:xfrm>
          <a:prstGeom prst="rect">
            <a:avLst/>
          </a:prstGeom>
          <a:noFill/>
          <a:ln>
            <a:noFill/>
          </a:ln>
        </p:spPr>
      </p:pic>
      <p:sp>
        <p:nvSpPr>
          <p:cNvPr id="170" name="Google Shape;170;p13"/>
          <p:cNvSpPr txBox="1"/>
          <p:nvPr>
            <p:ph idx="1" type="body"/>
          </p:nvPr>
        </p:nvSpPr>
        <p:spPr>
          <a:xfrm>
            <a:off x="571472" y="1243026"/>
            <a:ext cx="4929222" cy="32575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1" i="0" lang="id-ID" sz="1800" u="none" cap="none" strike="noStrike">
                <a:solidFill>
                  <a:schemeClr val="dk1"/>
                </a:solidFill>
                <a:latin typeface="Arial"/>
                <a:ea typeface="Arial"/>
                <a:cs typeface="Arial"/>
                <a:sym typeface="Arial"/>
              </a:rPr>
              <a:t>Isi dan Kandungan</a:t>
            </a:r>
            <a:endParaRPr b="0" i="0" sz="1800" u="none" cap="none" strike="noStrike">
              <a:solidFill>
                <a:schemeClr val="dk1"/>
              </a:solidFill>
              <a:latin typeface="Arial"/>
              <a:ea typeface="Arial"/>
              <a:cs typeface="Arial"/>
              <a:sym typeface="Arial"/>
            </a:endParaRPr>
          </a:p>
          <a:p>
            <a:pPr indent="-361950" lvl="0" marL="361950" marR="0" rtl="0" algn="l">
              <a:spcBef>
                <a:spcPts val="360"/>
              </a:spcBef>
              <a:spcAft>
                <a:spcPts val="0"/>
              </a:spcAft>
              <a:buClr>
                <a:srgbClr val="3F3151"/>
              </a:buClr>
              <a:buSzPts val="1800"/>
              <a:buFont typeface="Arial"/>
              <a:buAutoNum type="alphaLcPeriod"/>
            </a:pPr>
            <a:r>
              <a:rPr b="0" i="0" lang="id-ID" sz="1800" u="none" cap="none" strike="noStrike">
                <a:solidFill>
                  <a:srgbClr val="3F3151"/>
                </a:solidFill>
                <a:latin typeface="Arial"/>
                <a:ea typeface="Arial"/>
                <a:cs typeface="Arial"/>
                <a:sym typeface="Arial"/>
              </a:rPr>
              <a:t>Tanda-tanda kebesaran Allah swt. yang tersebar adalah adanya alam semesta ini.</a:t>
            </a:r>
            <a:endParaRPr b="0" i="0" sz="1800" u="none" cap="none" strike="noStrike">
              <a:solidFill>
                <a:srgbClr val="3F3151"/>
              </a:solidFill>
              <a:latin typeface="Arial"/>
              <a:ea typeface="Arial"/>
              <a:cs typeface="Arial"/>
              <a:sym typeface="Arial"/>
            </a:endParaRPr>
          </a:p>
          <a:p>
            <a:pPr indent="-361950" lvl="0" marL="361950" marR="0" rtl="0" algn="l">
              <a:spcBef>
                <a:spcPts val="360"/>
              </a:spcBef>
              <a:spcAft>
                <a:spcPts val="0"/>
              </a:spcAft>
              <a:buClr>
                <a:srgbClr val="974806"/>
              </a:buClr>
              <a:buSzPts val="1800"/>
              <a:buFont typeface="Arial"/>
              <a:buAutoNum type="alphaLcPeriod"/>
            </a:pPr>
            <a:r>
              <a:rPr b="0" i="0" lang="id-ID" sz="1800" u="none" cap="none" strike="noStrike">
                <a:solidFill>
                  <a:srgbClr val="974806"/>
                </a:solidFill>
                <a:latin typeface="Arial"/>
                <a:ea typeface="Arial"/>
                <a:cs typeface="Arial"/>
                <a:sym typeface="Arial"/>
              </a:rPr>
              <a:t>Keteraturan pergantian siang dan malam, bukan pergantian biasa saja tanpa ada tujuan dan faedah.</a:t>
            </a:r>
            <a:endParaRPr b="0" i="0" sz="1800" u="none" cap="none" strike="noStrike">
              <a:solidFill>
                <a:srgbClr val="974806"/>
              </a:solidFill>
              <a:latin typeface="Arial"/>
              <a:ea typeface="Arial"/>
              <a:cs typeface="Arial"/>
              <a:sym typeface="Arial"/>
            </a:endParaRPr>
          </a:p>
          <a:p>
            <a:pPr indent="-361950" lvl="0" marL="361950" marR="0" rtl="0" algn="l">
              <a:spcBef>
                <a:spcPts val="360"/>
              </a:spcBef>
              <a:spcAft>
                <a:spcPts val="0"/>
              </a:spcAft>
              <a:buClr>
                <a:srgbClr val="3F3151"/>
              </a:buClr>
              <a:buSzPts val="1800"/>
              <a:buFont typeface="Arial"/>
              <a:buAutoNum type="alphaLcPeriod"/>
            </a:pPr>
            <a:r>
              <a:rPr b="0" i="0" lang="id-ID" sz="1800" u="none" cap="none" strike="noStrike">
                <a:solidFill>
                  <a:srgbClr val="3F3151"/>
                </a:solidFill>
                <a:latin typeface="Arial"/>
                <a:ea typeface="Arial"/>
                <a:cs typeface="Arial"/>
                <a:sym typeface="Arial"/>
              </a:rPr>
              <a:t>Semua tanda-tanda kebessaran Allah swt. yang bertebaran di alam semesta ini, hanya dapat dipahami oleh orang-orang yang memiliki akal sehat dan nurani yang disebut </a:t>
            </a:r>
            <a:r>
              <a:rPr b="0" i="1" lang="id-ID" sz="1800" u="none" cap="none" strike="noStrike">
                <a:solidFill>
                  <a:srgbClr val="3F3151"/>
                </a:solidFill>
                <a:latin typeface="Arial"/>
                <a:ea typeface="Arial"/>
                <a:cs typeface="Arial"/>
                <a:sym typeface="Arial"/>
              </a:rPr>
              <a:t>ulil albāb</a:t>
            </a:r>
            <a:r>
              <a:rPr b="0" i="0" lang="id-ID" sz="1800" u="none" cap="none" strike="noStrike">
                <a:solidFill>
                  <a:srgbClr val="3F3151"/>
                </a:solidFill>
                <a:latin typeface="Arial"/>
                <a:ea typeface="Arial"/>
                <a:cs typeface="Arial"/>
                <a:sym typeface="Arial"/>
              </a:rPr>
              <a:t>.</a:t>
            </a:r>
            <a:endParaRPr b="0" i="0" sz="1800" u="none" cap="none" strike="noStrike">
              <a:solidFill>
                <a:srgbClr val="3F3151"/>
              </a:solidFill>
              <a:latin typeface="Arial"/>
              <a:ea typeface="Arial"/>
              <a:cs typeface="Arial"/>
              <a:sym typeface="Arial"/>
            </a:endParaRPr>
          </a:p>
        </p:txBody>
      </p:sp>
      <p:sp>
        <p:nvSpPr>
          <p:cNvPr id="171" name="Google Shape;171;p13"/>
          <p:cNvSpPr/>
          <p:nvPr/>
        </p:nvSpPr>
        <p:spPr>
          <a:xfrm>
            <a:off x="5500694" y="3714758"/>
            <a:ext cx="2500330" cy="285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id-ID" sz="1200">
                <a:solidFill>
                  <a:schemeClr val="dk1"/>
                </a:solidFill>
                <a:latin typeface="Arial"/>
                <a:ea typeface="Arial"/>
                <a:cs typeface="Arial"/>
                <a:sym typeface="Arial"/>
              </a:rPr>
              <a:t>Sumber: Dokumen Penerbit </a:t>
            </a:r>
            <a:endParaRPr sz="1200">
              <a:solidFill>
                <a:schemeClr val="dk1"/>
              </a:solidFill>
              <a:latin typeface="Arial"/>
              <a:ea typeface="Arial"/>
              <a:cs typeface="Arial"/>
              <a:sym typeface="Arial"/>
            </a:endParaRPr>
          </a:p>
        </p:txBody>
      </p:sp>
      <p:sp>
        <p:nvSpPr>
          <p:cNvPr id="172" name="Google Shape;172;p13"/>
          <p:cNvSpPr txBox="1"/>
          <p:nvPr/>
        </p:nvSpPr>
        <p:spPr>
          <a:xfrm>
            <a:off x="365278" y="172616"/>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pic>
        <p:nvPicPr>
          <p:cNvPr descr="C:\Users\ACER\Pictures\tugas erlangga 11 juni 2018\PAI dan BP SMK Kls 12\Gbr-gbr\Bab 1\Links 1\1.jpg" id="173" name="Google Shape;173;p13"/>
          <p:cNvPicPr preferRelativeResize="0"/>
          <p:nvPr/>
        </p:nvPicPr>
        <p:blipFill rotWithShape="1">
          <a:blip r:embed="rId4">
            <a:alphaModFix/>
          </a:blip>
          <a:srcRect b="0" l="0" r="0" t="0"/>
          <a:stretch/>
        </p:blipFill>
        <p:spPr>
          <a:xfrm>
            <a:off x="5620085" y="1714494"/>
            <a:ext cx="2666691" cy="1928826"/>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descr="E:\ELISA\ERLANGGA LISA\2018\TEMPLATE PPT\SMK Pendidikan Agama Islam dan Budi Pekerti\SMK Pendidikan Agama Islam dan Budi Pekerti XII.png" id="174" name="Google Shape;174;p13"/>
          <p:cNvPicPr preferRelativeResize="0"/>
          <p:nvPr/>
        </p:nvPicPr>
        <p:blipFill rotWithShape="1">
          <a:blip r:embed="rId5">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5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5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50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4"/>
          <p:cNvPicPr preferRelativeResize="0"/>
          <p:nvPr/>
        </p:nvPicPr>
        <p:blipFill rotWithShape="1">
          <a:blip r:embed="rId3">
            <a:alphaModFix/>
          </a:blip>
          <a:srcRect b="0" l="0" r="0" t="0"/>
          <a:stretch/>
        </p:blipFill>
        <p:spPr>
          <a:xfrm>
            <a:off x="285428" y="987574"/>
            <a:ext cx="8424936" cy="3524035"/>
          </a:xfrm>
          <a:prstGeom prst="rect">
            <a:avLst/>
          </a:prstGeom>
          <a:noFill/>
          <a:ln>
            <a:noFill/>
          </a:ln>
        </p:spPr>
      </p:pic>
      <p:sp>
        <p:nvSpPr>
          <p:cNvPr id="180" name="Google Shape;180;p14"/>
          <p:cNvSpPr txBox="1"/>
          <p:nvPr>
            <p:ph idx="1" type="body"/>
          </p:nvPr>
        </p:nvSpPr>
        <p:spPr>
          <a:xfrm>
            <a:off x="469776" y="1059582"/>
            <a:ext cx="7918648" cy="3369556"/>
          </a:xfrm>
          <a:prstGeom prst="rect">
            <a:avLst/>
          </a:prstGeom>
          <a:noFill/>
          <a:ln>
            <a:noFill/>
          </a:ln>
        </p:spPr>
        <p:txBody>
          <a:bodyPr anchorCtr="0" anchor="ctr" bIns="45700" lIns="91425" spcFirstLastPara="1" rIns="91425" wrap="square" tIns="45700">
            <a:normAutofit fontScale="92500" lnSpcReduction="20000"/>
          </a:bodyPr>
          <a:lstStyle/>
          <a:p>
            <a:pPr indent="361950" lvl="0" marL="0" marR="0" rtl="0" algn="l">
              <a:spcBef>
                <a:spcPts val="0"/>
              </a:spcBef>
              <a:spcAft>
                <a:spcPts val="0"/>
              </a:spcAft>
              <a:buClr>
                <a:schemeClr val="dk1"/>
              </a:buClr>
              <a:buSzPct val="100000"/>
              <a:buFont typeface="Arial"/>
              <a:buNone/>
            </a:pPr>
            <a:r>
              <a:rPr b="1" i="0" lang="id-ID" sz="1800" u="none" cap="none" strike="noStrike">
                <a:solidFill>
                  <a:schemeClr val="dk1"/>
                </a:solidFill>
                <a:latin typeface="Arial"/>
                <a:ea typeface="Arial"/>
                <a:cs typeface="Arial"/>
                <a:sym typeface="Arial"/>
              </a:rPr>
              <a:t>Isi dan Kandungan</a:t>
            </a:r>
            <a:endParaRPr b="0" i="0" sz="1800" u="none" cap="none" strike="noStrike">
              <a:solidFill>
                <a:schemeClr val="dk1"/>
              </a:solidFill>
              <a:latin typeface="Arial"/>
              <a:ea typeface="Arial"/>
              <a:cs typeface="Arial"/>
              <a:sym typeface="Arial"/>
            </a:endParaRPr>
          </a:p>
          <a:p>
            <a:pPr indent="-342900" lvl="0" marL="342900" marR="0" rtl="0" algn="l">
              <a:spcBef>
                <a:spcPts val="600"/>
              </a:spcBef>
              <a:spcAft>
                <a:spcPts val="0"/>
              </a:spcAft>
              <a:buClr>
                <a:srgbClr val="3F3151"/>
              </a:buClr>
              <a:buSzPct val="100000"/>
              <a:buFont typeface="Arial"/>
              <a:buAutoNum type="alphaLcPeriod" startAt="4"/>
            </a:pPr>
            <a:r>
              <a:rPr b="0" i="1" lang="id-ID" sz="1800" u="none" cap="none" strike="noStrike">
                <a:solidFill>
                  <a:srgbClr val="3F3151"/>
                </a:solidFill>
                <a:latin typeface="Arial"/>
                <a:ea typeface="Arial"/>
                <a:cs typeface="Arial"/>
                <a:sym typeface="Arial"/>
              </a:rPr>
              <a:t>Ulil albāb </a:t>
            </a:r>
            <a:r>
              <a:rPr b="0" i="0" lang="id-ID" sz="1800" u="none" cap="none" strike="noStrike">
                <a:solidFill>
                  <a:srgbClr val="3F3151"/>
                </a:solidFill>
                <a:latin typeface="Arial"/>
                <a:ea typeface="Arial"/>
                <a:cs typeface="Arial"/>
                <a:sym typeface="Arial"/>
              </a:rPr>
              <a:t>adalah hamba-hamba Allah swt. yang selalu mengisi setiap waktunya untuk mengingat Allah swt. dalam keadaan apapun.</a:t>
            </a:r>
            <a:endParaRPr b="0" i="0" sz="1800" u="none" cap="none" strike="noStrike">
              <a:solidFill>
                <a:srgbClr val="3F3151"/>
              </a:solidFill>
              <a:latin typeface="Arial"/>
              <a:ea typeface="Arial"/>
              <a:cs typeface="Arial"/>
              <a:sym typeface="Arial"/>
            </a:endParaRPr>
          </a:p>
          <a:p>
            <a:pPr indent="-342900" lvl="0" marL="342900" marR="0" rtl="0" algn="l">
              <a:spcBef>
                <a:spcPts val="600"/>
              </a:spcBef>
              <a:spcAft>
                <a:spcPts val="0"/>
              </a:spcAft>
              <a:buClr>
                <a:srgbClr val="974806"/>
              </a:buClr>
              <a:buSzPct val="100000"/>
              <a:buFont typeface="Arial"/>
              <a:buAutoNum type="alphaLcPeriod" startAt="4"/>
            </a:pPr>
            <a:r>
              <a:rPr b="0" i="0" lang="id-ID" sz="1800" u="none" cap="none" strike="noStrike">
                <a:solidFill>
                  <a:srgbClr val="974806"/>
                </a:solidFill>
                <a:latin typeface="Arial"/>
                <a:ea typeface="Arial"/>
                <a:cs typeface="Arial"/>
                <a:sym typeface="Arial"/>
              </a:rPr>
              <a:t>Semua ciptaan Allah swt. memiliki manfaat, dan tidak ada satu jenis makhluk pun yang diciptakan tanpa makna (sia-sia), namun tidak semua manusia dapat memahaminya.</a:t>
            </a:r>
            <a:endParaRPr b="0" i="0" sz="1800" u="none" cap="none" strike="noStrike">
              <a:solidFill>
                <a:srgbClr val="974806"/>
              </a:solidFill>
              <a:latin typeface="Arial"/>
              <a:ea typeface="Arial"/>
              <a:cs typeface="Arial"/>
              <a:sym typeface="Arial"/>
            </a:endParaRPr>
          </a:p>
          <a:p>
            <a:pPr indent="-342900" lvl="0" marL="342900" marR="0" rtl="0" algn="l">
              <a:spcBef>
                <a:spcPts val="600"/>
              </a:spcBef>
              <a:spcAft>
                <a:spcPts val="0"/>
              </a:spcAft>
              <a:buClr>
                <a:srgbClr val="3F3151"/>
              </a:buClr>
              <a:buSzPct val="100000"/>
              <a:buFont typeface="Arial"/>
              <a:buAutoNum type="alphaLcPeriod" startAt="4"/>
            </a:pPr>
            <a:r>
              <a:rPr b="0" i="1" lang="id-ID" sz="1800" u="none" cap="none" strike="noStrike">
                <a:solidFill>
                  <a:srgbClr val="3F3151"/>
                </a:solidFill>
                <a:latin typeface="Arial"/>
                <a:ea typeface="Arial"/>
                <a:cs typeface="Arial"/>
                <a:sym typeface="Arial"/>
              </a:rPr>
              <a:t>Ulil albāb </a:t>
            </a:r>
            <a:r>
              <a:rPr b="0" i="0" lang="id-ID" sz="1800" u="none" cap="none" strike="noStrike">
                <a:solidFill>
                  <a:srgbClr val="3F3151"/>
                </a:solidFill>
                <a:latin typeface="Arial"/>
                <a:ea typeface="Arial"/>
                <a:cs typeface="Arial"/>
                <a:sym typeface="Arial"/>
              </a:rPr>
              <a:t>juga melakukan pemikiran kritis, objektif, dan seimbang terhadap segala sesuatu atau problematika yang muncul sehingga hasil pemikirannya tidak menjadikan pihak lain ragu dan bimbang.</a:t>
            </a:r>
            <a:endParaRPr/>
          </a:p>
          <a:p>
            <a:pPr indent="-342900" lvl="0" marL="342900" marR="0" rtl="0" algn="l">
              <a:spcBef>
                <a:spcPts val="600"/>
              </a:spcBef>
              <a:spcAft>
                <a:spcPts val="0"/>
              </a:spcAft>
              <a:buClr>
                <a:srgbClr val="974806"/>
              </a:buClr>
              <a:buSzPct val="100000"/>
              <a:buFont typeface="Arial"/>
              <a:buAutoNum type="alphaLcPeriod" startAt="4"/>
            </a:pPr>
            <a:r>
              <a:rPr b="0" i="0" lang="id-ID" sz="1800" u="none" cap="none" strike="noStrike">
                <a:solidFill>
                  <a:srgbClr val="974806"/>
                </a:solidFill>
                <a:latin typeface="Arial"/>
                <a:ea typeface="Arial"/>
                <a:cs typeface="Arial"/>
                <a:sym typeface="Arial"/>
              </a:rPr>
              <a:t>Segala pemikiran yang dilakukan </a:t>
            </a:r>
            <a:r>
              <a:rPr b="0" i="1" lang="id-ID" sz="1800" u="none" cap="none" strike="noStrike">
                <a:solidFill>
                  <a:srgbClr val="974806"/>
                </a:solidFill>
                <a:latin typeface="Arial"/>
                <a:ea typeface="Arial"/>
                <a:cs typeface="Arial"/>
                <a:sym typeface="Arial"/>
              </a:rPr>
              <a:t>ulil albāb </a:t>
            </a:r>
            <a:r>
              <a:rPr b="0" i="0" lang="id-ID" sz="1800" u="none" cap="none" strike="noStrike">
                <a:solidFill>
                  <a:srgbClr val="974806"/>
                </a:solidFill>
                <a:latin typeface="Arial"/>
                <a:ea typeface="Arial"/>
                <a:cs typeface="Arial"/>
                <a:sym typeface="Arial"/>
              </a:rPr>
              <a:t>menimbulkan kesadaran diri bahwa semua ini bersumber dari Allah swt. dan menimbulkan ajakan terhadap diri sendiri dan pihak lain agar semakin dekat (</a:t>
            </a:r>
            <a:r>
              <a:rPr b="0" i="1" lang="id-ID" sz="1800" u="none" cap="none" strike="noStrike">
                <a:solidFill>
                  <a:srgbClr val="974806"/>
                </a:solidFill>
                <a:latin typeface="Arial"/>
                <a:ea typeface="Arial"/>
                <a:cs typeface="Arial"/>
                <a:sym typeface="Arial"/>
              </a:rPr>
              <a:t>taqarrub</a:t>
            </a:r>
            <a:r>
              <a:rPr b="0" i="0" lang="id-ID" sz="1800" u="none" cap="none" strike="noStrike">
                <a:solidFill>
                  <a:srgbClr val="974806"/>
                </a:solidFill>
                <a:latin typeface="Arial"/>
                <a:ea typeface="Arial"/>
                <a:cs typeface="Arial"/>
                <a:sym typeface="Arial"/>
              </a:rPr>
              <a:t>) kepada Allah swt.</a:t>
            </a:r>
            <a:endParaRPr/>
          </a:p>
        </p:txBody>
      </p:sp>
      <p:sp>
        <p:nvSpPr>
          <p:cNvPr id="181" name="Google Shape;181;p14"/>
          <p:cNvSpPr txBox="1"/>
          <p:nvPr/>
        </p:nvSpPr>
        <p:spPr>
          <a:xfrm>
            <a:off x="365278" y="172616"/>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5"/>
          <p:cNvPicPr preferRelativeResize="0"/>
          <p:nvPr/>
        </p:nvPicPr>
        <p:blipFill rotWithShape="1">
          <a:blip r:embed="rId3">
            <a:alphaModFix/>
          </a:blip>
          <a:srcRect b="0" l="0" r="0" t="0"/>
          <a:stretch/>
        </p:blipFill>
        <p:spPr>
          <a:xfrm>
            <a:off x="378115" y="1000114"/>
            <a:ext cx="8408727" cy="3786214"/>
          </a:xfrm>
          <a:prstGeom prst="rect">
            <a:avLst/>
          </a:prstGeom>
          <a:noFill/>
          <a:ln>
            <a:noFill/>
          </a:ln>
        </p:spPr>
      </p:pic>
      <p:sp>
        <p:nvSpPr>
          <p:cNvPr id="187" name="Google Shape;187;p15"/>
          <p:cNvSpPr txBox="1"/>
          <p:nvPr/>
        </p:nvSpPr>
        <p:spPr>
          <a:xfrm>
            <a:off x="437286" y="214296"/>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rgbClr val="0070C0"/>
              </a:buClr>
              <a:buSzPct val="100000"/>
              <a:buFont typeface="Arial"/>
              <a:buNone/>
            </a:pPr>
            <a:r>
              <a:rPr b="1" lang="id-ID" sz="3200">
                <a:solidFill>
                  <a:srgbClr val="0070C0"/>
                </a:solidFill>
                <a:latin typeface="Arial"/>
                <a:ea typeface="Arial"/>
                <a:cs typeface="Arial"/>
                <a:sym typeface="Arial"/>
              </a:rPr>
              <a:t>Kajian Q.S. Āli ‘Imrān/3: 190-191 dan Hadits tentang berpikir Kritis, Objektif dan Seimbang</a:t>
            </a:r>
            <a:endParaRPr/>
          </a:p>
        </p:txBody>
      </p:sp>
      <p:sp>
        <p:nvSpPr>
          <p:cNvPr id="188" name="Google Shape;188;p15"/>
          <p:cNvSpPr/>
          <p:nvPr/>
        </p:nvSpPr>
        <p:spPr>
          <a:xfrm>
            <a:off x="642910" y="1214429"/>
            <a:ext cx="7929618" cy="35240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d-ID" sz="1800">
                <a:solidFill>
                  <a:schemeClr val="dk1"/>
                </a:solidFill>
                <a:latin typeface="Arial"/>
                <a:ea typeface="Arial"/>
                <a:cs typeface="Arial"/>
                <a:sym typeface="Arial"/>
              </a:rPr>
              <a:t>Sikap dan Perilaku yang Mencerminkan Pengamalan Ayat</a:t>
            </a:r>
            <a:endParaRPr/>
          </a:p>
          <a:p>
            <a:pPr indent="-342900" lvl="0" marL="342900" marR="0" rtl="0" algn="l">
              <a:spcBef>
                <a:spcPts val="600"/>
              </a:spcBef>
              <a:spcAft>
                <a:spcPts val="0"/>
              </a:spcAft>
              <a:buClr>
                <a:srgbClr val="3F3151"/>
              </a:buClr>
              <a:buSzPts val="1800"/>
              <a:buFont typeface="Arial"/>
              <a:buAutoNum type="alphaLcPeriod"/>
            </a:pPr>
            <a:r>
              <a:rPr lang="id-ID" sz="1800">
                <a:solidFill>
                  <a:srgbClr val="3F3151"/>
                </a:solidFill>
                <a:latin typeface="Arial"/>
                <a:ea typeface="Arial"/>
                <a:cs typeface="Arial"/>
                <a:sym typeface="Arial"/>
              </a:rPr>
              <a:t>Berusaha memahami Al-Qur’an dan hadits dengan baik dan benar, serta kritis dan objektif.</a:t>
            </a:r>
            <a:endParaRPr/>
          </a:p>
          <a:p>
            <a:pPr indent="-342900" lvl="0" marL="342900" marR="0" rtl="0" algn="l">
              <a:spcBef>
                <a:spcPts val="600"/>
              </a:spcBef>
              <a:spcAft>
                <a:spcPts val="0"/>
              </a:spcAft>
              <a:buClr>
                <a:srgbClr val="974806"/>
              </a:buClr>
              <a:buSzPts val="1800"/>
              <a:buFont typeface="Arial"/>
              <a:buAutoNum type="alphaLcPeriod"/>
            </a:pPr>
            <a:r>
              <a:rPr lang="id-ID" sz="1800">
                <a:solidFill>
                  <a:srgbClr val="974806"/>
                </a:solidFill>
                <a:latin typeface="Arial"/>
                <a:ea typeface="Arial"/>
                <a:cs typeface="Arial"/>
                <a:sym typeface="Arial"/>
              </a:rPr>
              <a:t>Berusaha bersikap kritis dalam memahami semua fenomena alam sehingga mampu menemukan manfaat, faedah, dan maslahat.</a:t>
            </a:r>
            <a:endParaRPr/>
          </a:p>
          <a:p>
            <a:pPr indent="-342900" lvl="0" marL="342900" marR="0" rtl="0" algn="l">
              <a:spcBef>
                <a:spcPts val="600"/>
              </a:spcBef>
              <a:spcAft>
                <a:spcPts val="0"/>
              </a:spcAft>
              <a:buClr>
                <a:srgbClr val="3F3151"/>
              </a:buClr>
              <a:buSzPts val="1800"/>
              <a:buFont typeface="Arial"/>
              <a:buAutoNum type="alphaLcPeriod"/>
            </a:pPr>
            <a:r>
              <a:rPr lang="id-ID" sz="1800">
                <a:solidFill>
                  <a:srgbClr val="3F3151"/>
                </a:solidFill>
                <a:latin typeface="Arial"/>
                <a:ea typeface="Arial"/>
                <a:cs typeface="Arial"/>
                <a:sym typeface="Arial"/>
              </a:rPr>
              <a:t>Mengedepankan pikiran yang kritis terhadap problematika yang muncul sehingga tidak menimbulkan keburukan bagi orang lain.</a:t>
            </a:r>
            <a:endParaRPr/>
          </a:p>
          <a:p>
            <a:pPr indent="-342900" lvl="0" marL="342900" marR="0" rtl="0" algn="l">
              <a:spcBef>
                <a:spcPts val="600"/>
              </a:spcBef>
              <a:spcAft>
                <a:spcPts val="0"/>
              </a:spcAft>
              <a:buClr>
                <a:srgbClr val="974806"/>
              </a:buClr>
              <a:buSzPts val="1800"/>
              <a:buFont typeface="Arial"/>
              <a:buAutoNum type="alphaLcPeriod"/>
            </a:pPr>
            <a:r>
              <a:rPr lang="id-ID" sz="1800">
                <a:solidFill>
                  <a:srgbClr val="974806"/>
                </a:solidFill>
                <a:latin typeface="Arial"/>
                <a:ea typeface="Arial"/>
                <a:cs typeface="Arial"/>
                <a:sym typeface="Arial"/>
              </a:rPr>
              <a:t>Bukti orang bersyukur adalah menggunakan akal pikiran, qalbu, dan nafsu secara seimbang dan proporsional.</a:t>
            </a:r>
            <a:endParaRPr/>
          </a:p>
          <a:p>
            <a:pPr indent="-342900" lvl="0" marL="342900" marR="0" rtl="0" algn="l">
              <a:spcBef>
                <a:spcPts val="600"/>
              </a:spcBef>
              <a:spcAft>
                <a:spcPts val="0"/>
              </a:spcAft>
              <a:buClr>
                <a:srgbClr val="3F3151"/>
              </a:buClr>
              <a:buSzPts val="1800"/>
              <a:buFont typeface="Arial"/>
              <a:buAutoNum type="alphaLcPeriod"/>
            </a:pPr>
            <a:r>
              <a:rPr lang="id-ID" sz="1800">
                <a:solidFill>
                  <a:srgbClr val="3F3151"/>
                </a:solidFill>
                <a:latin typeface="Arial"/>
                <a:ea typeface="Arial"/>
                <a:cs typeface="Arial"/>
                <a:sym typeface="Arial"/>
              </a:rPr>
              <a:t>Mengingat Allah swt., dalam segala kondisi, baik dalam keadaan senang maupun susah, kaya maupun miskin, suka maupun duka.</a:t>
            </a:r>
            <a:endParaRPr/>
          </a:p>
        </p:txBody>
      </p:sp>
      <p:pic>
        <p:nvPicPr>
          <p:cNvPr descr="E:\ELISA\ERLANGGA LISA\2018\TEMPLATE PPT\SMK Pendidikan Agama Islam dan Budi Pekerti\SMK Pendidikan Agama Islam dan Budi Pekerti XII.png" id="189" name="Google Shape;189;p15"/>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500"/>
                                        <p:tgtEl>
                                          <p:spTgt spid="1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6"/>
          <p:cNvPicPr preferRelativeResize="0"/>
          <p:nvPr/>
        </p:nvPicPr>
        <p:blipFill rotWithShape="1">
          <a:blip r:embed="rId3">
            <a:alphaModFix/>
          </a:blip>
          <a:srcRect b="0" l="0" r="0" t="0"/>
          <a:stretch/>
        </p:blipFill>
        <p:spPr>
          <a:xfrm>
            <a:off x="142844" y="857238"/>
            <a:ext cx="8858311" cy="3929090"/>
          </a:xfrm>
          <a:prstGeom prst="rect">
            <a:avLst/>
          </a:prstGeom>
          <a:noFill/>
          <a:ln>
            <a:noFill/>
          </a:ln>
        </p:spPr>
      </p:pic>
      <p:sp>
        <p:nvSpPr>
          <p:cNvPr id="195" name="Google Shape;195;p16"/>
          <p:cNvSpPr txBox="1"/>
          <p:nvPr>
            <p:ph idx="1" type="body"/>
          </p:nvPr>
        </p:nvSpPr>
        <p:spPr>
          <a:xfrm>
            <a:off x="428596" y="1055593"/>
            <a:ext cx="8429684" cy="3444983"/>
          </a:xfrm>
          <a:prstGeom prst="rect">
            <a:avLst/>
          </a:prstGeom>
          <a:noFill/>
          <a:ln>
            <a:noFill/>
          </a:ln>
        </p:spPr>
        <p:txBody>
          <a:bodyPr anchorCtr="0" anchor="t" bIns="45700" lIns="91425" spcFirstLastPara="1" rIns="91425" wrap="square" tIns="45700">
            <a:noAutofit/>
          </a:bodyPr>
          <a:lstStyle/>
          <a:p>
            <a:pPr indent="-342900" lvl="0" marL="342900" marR="0" rtl="1" algn="ctr">
              <a:lnSpc>
                <a:spcPct val="120000"/>
              </a:lnSpc>
              <a:spcBef>
                <a:spcPts val="0"/>
              </a:spcBef>
              <a:spcAft>
                <a:spcPts val="0"/>
              </a:spcAft>
              <a:buClr>
                <a:srgbClr val="974806"/>
              </a:buClr>
              <a:buSzPts val="3200"/>
              <a:buFont typeface="Arial"/>
              <a:buNone/>
            </a:pPr>
            <a:r>
              <a:rPr b="0" i="0" lang="id-ID" sz="3200" u="none" cap="none" strike="noStrike">
                <a:solidFill>
                  <a:srgbClr val="974806"/>
                </a:solidFill>
                <a:latin typeface="Arial"/>
                <a:ea typeface="Arial"/>
                <a:cs typeface="Arial"/>
                <a:sym typeface="Arial"/>
              </a:rPr>
              <a:t>عَنْ ابْنِ عَبَّاسٍ رَضِيَ اللهُ عَنْهُمَا  قَالَ بِتُّ عِنْدَ خَالَتِيْ مَيْمُوْنَةَ فَتَحَدَّثَ رَسُوْلُ اللهِ صَلَّى اللهُ عَلَيْهِ وَسَلَّمَ مَعَ أَهْلِهِ سَاعَةً ثُمَّ رَقَدَ فَلَمَّا كَانَ ثُلُثُ اللَّيْلِ الْاۤخِرُ قَعَدَ فَنَظَرَ إِلَى السَّمَاءِ فَقَالَ (اِنَّ فِيْ خَلْقِ السَّمٰوٰتِ وَالْاَرْضِ وَاخْتِلَافِ الَّيْلِ وَالنَّهَارِ لَاٰيٰتٍ لِّاُولِى الْاَلْبَابِ) ثُمَّ قَامَ فَتَوَضَّأَ وَاسْتَنَّ فَصَلَّ إِحْدَى عَشْرَةَ رَكْعَةً ثُمَّ أَذَّنَ بِلَالٌ فَصَلَّى رَكْعَتَيْنِ ثُمَّ خَرَجَ فَصَلَّى الصُّبْحَ</a:t>
            </a:r>
            <a:endParaRPr b="0" i="0" sz="3200" u="none" cap="none" strike="noStrike">
              <a:solidFill>
                <a:srgbClr val="974806"/>
              </a:solidFill>
              <a:latin typeface="Arial"/>
              <a:ea typeface="Arial"/>
              <a:cs typeface="Arial"/>
              <a:sym typeface="Arial"/>
            </a:endParaRPr>
          </a:p>
          <a:p>
            <a:pPr indent="-342900" lvl="0" marL="342900" marR="0" rtl="1" algn="ctr">
              <a:lnSpc>
                <a:spcPct val="120000"/>
              </a:lnSpc>
              <a:spcBef>
                <a:spcPts val="640"/>
              </a:spcBef>
              <a:spcAft>
                <a:spcPts val="0"/>
              </a:spcAft>
              <a:buClr>
                <a:srgbClr val="974806"/>
              </a:buClr>
              <a:buSzPts val="3200"/>
              <a:buFont typeface="Arial"/>
              <a:buNone/>
            </a:pPr>
            <a:r>
              <a:rPr b="0" i="0" lang="id-ID" sz="3200" u="none" cap="none" strike="noStrike">
                <a:solidFill>
                  <a:srgbClr val="974806"/>
                </a:solidFill>
                <a:latin typeface="Arial"/>
                <a:ea typeface="Arial"/>
                <a:cs typeface="Arial"/>
                <a:sym typeface="Arial"/>
              </a:rPr>
              <a:t>(رواه البخاري)</a:t>
            </a:r>
            <a:endParaRPr b="0" i="0" sz="3200" u="none" cap="none" strike="noStrike">
              <a:solidFill>
                <a:srgbClr val="974806"/>
              </a:solidFill>
              <a:latin typeface="Arial"/>
              <a:ea typeface="Arial"/>
              <a:cs typeface="Arial"/>
              <a:sym typeface="Arial"/>
            </a:endParaRPr>
          </a:p>
        </p:txBody>
      </p:sp>
      <p:sp>
        <p:nvSpPr>
          <p:cNvPr id="196" name="Google Shape;196;p16"/>
          <p:cNvSpPr txBox="1"/>
          <p:nvPr/>
        </p:nvSpPr>
        <p:spPr>
          <a:xfrm>
            <a:off x="456336" y="88032"/>
            <a:ext cx="8259068"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Hadits tentang Berpikir Kritis, Objektif, dan Seimbang</a:t>
            </a:r>
            <a:endParaRPr b="1" sz="2600">
              <a:solidFill>
                <a:srgbClr val="0070C0"/>
              </a:solidFill>
              <a:latin typeface="Arial"/>
              <a:ea typeface="Arial"/>
              <a:cs typeface="Arial"/>
              <a:sym typeface="Arial"/>
            </a:endParaRPr>
          </a:p>
        </p:txBody>
      </p:sp>
      <p:pic>
        <p:nvPicPr>
          <p:cNvPr descr="E:\ELISA\ERLANGGA LISA\2018\TEMPLATE PPT\SMK Pendidikan Agama Islam dan Budi Pekerti\SMK Pendidikan Agama Islam dan Budi Pekerti XII.png" id="197" name="Google Shape;197;p16"/>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500"/>
                                        <p:tgtEl>
                                          <p:spTgt spid="1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7"/>
          <p:cNvPicPr preferRelativeResize="0"/>
          <p:nvPr/>
        </p:nvPicPr>
        <p:blipFill rotWithShape="1">
          <a:blip r:embed="rId3">
            <a:alphaModFix/>
          </a:blip>
          <a:srcRect b="0" l="0" r="0" t="0"/>
          <a:stretch/>
        </p:blipFill>
        <p:spPr>
          <a:xfrm>
            <a:off x="349129" y="857238"/>
            <a:ext cx="8403057" cy="3929090"/>
          </a:xfrm>
          <a:prstGeom prst="rect">
            <a:avLst/>
          </a:prstGeom>
          <a:noFill/>
          <a:ln>
            <a:noFill/>
          </a:ln>
        </p:spPr>
      </p:pic>
      <p:sp>
        <p:nvSpPr>
          <p:cNvPr id="203" name="Google Shape;203;p17"/>
          <p:cNvSpPr txBox="1"/>
          <p:nvPr>
            <p:ph idx="1" type="body"/>
          </p:nvPr>
        </p:nvSpPr>
        <p:spPr>
          <a:xfrm>
            <a:off x="785786" y="1142990"/>
            <a:ext cx="7572428" cy="321471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3F3151"/>
              </a:buClr>
              <a:buSzPts val="1900"/>
              <a:buFont typeface="Arial"/>
              <a:buNone/>
            </a:pPr>
            <a:r>
              <a:rPr b="1" i="0" lang="id-ID" sz="1900" u="none" cap="none" strike="noStrike">
                <a:solidFill>
                  <a:srgbClr val="3F3151"/>
                </a:solidFill>
                <a:latin typeface="Arial"/>
                <a:ea typeface="Arial"/>
                <a:cs typeface="Arial"/>
                <a:sym typeface="Arial"/>
              </a:rPr>
              <a:t>Artinya:</a:t>
            </a:r>
            <a:r>
              <a:rPr b="0" i="1" lang="id-ID" sz="1900" u="none" cap="none" strike="noStrike">
                <a:solidFill>
                  <a:srgbClr val="3F3151"/>
                </a:solidFill>
                <a:latin typeface="Arial"/>
                <a:ea typeface="Arial"/>
                <a:cs typeface="Arial"/>
                <a:sym typeface="Arial"/>
              </a:rPr>
              <a:t> Ibnu Abbas r.a. berkata: ketika aku menginap di rumah bibiku Maimunah, Rasulullah saw. berbincang-bincang sesaat bersama istrinya. Kemudian beliau tidur. Tatkala tiba waktu sepertiga malam terakhir, beliau duduk dan melihat ke langit, lalu beliau membaca, “Sesungguhnya dalam penciptaan langit dan bumi, dan pergantian malam dan siang, terdapat tanda-tanda (kebesaran Allah) bagi orang-orang yang berakal.” (Q.S. Āli ‘Imrān/3: 190). Lalu beliau berwudhu dan bersiwak, kemudian shalat sebelas rakaat. Setelah Bilal mengumandangkan azan, beliau shalat dua raka’at kemudian beliau keluar untuk shalat subuh.” </a:t>
            </a:r>
            <a:r>
              <a:rPr b="1" i="0" lang="id-ID" sz="1900" u="none" cap="none" strike="noStrike">
                <a:solidFill>
                  <a:srgbClr val="3F3151"/>
                </a:solidFill>
                <a:latin typeface="Arial"/>
                <a:ea typeface="Arial"/>
                <a:cs typeface="Arial"/>
                <a:sym typeface="Arial"/>
              </a:rPr>
              <a:t>(H.R. Bukhari)</a:t>
            </a:r>
            <a:endParaRPr b="1" i="0" sz="1900" u="none" cap="none" strike="noStrike">
              <a:solidFill>
                <a:srgbClr val="3F3151"/>
              </a:solidFill>
              <a:latin typeface="Arial"/>
              <a:ea typeface="Arial"/>
              <a:cs typeface="Arial"/>
              <a:sym typeface="Arial"/>
            </a:endParaRPr>
          </a:p>
          <a:p>
            <a:pPr indent="-342900" lvl="0" marL="342900" marR="0" rtl="0" algn="ctr">
              <a:spcBef>
                <a:spcPts val="1380"/>
              </a:spcBef>
              <a:spcAft>
                <a:spcPts val="0"/>
              </a:spcAft>
              <a:buClr>
                <a:schemeClr val="dk1"/>
              </a:buClr>
              <a:buSzPts val="1900"/>
              <a:buFont typeface="Arial"/>
              <a:buNone/>
            </a:pPr>
            <a:r>
              <a:t/>
            </a:r>
            <a:endParaRPr b="0" i="0" sz="1900" u="none" cap="none" strike="noStrike">
              <a:solidFill>
                <a:srgbClr val="3F3151"/>
              </a:solidFill>
              <a:latin typeface="Arial"/>
              <a:ea typeface="Arial"/>
              <a:cs typeface="Arial"/>
              <a:sym typeface="Arial"/>
            </a:endParaRPr>
          </a:p>
        </p:txBody>
      </p:sp>
      <p:sp>
        <p:nvSpPr>
          <p:cNvPr id="204" name="Google Shape;204;p17"/>
          <p:cNvSpPr txBox="1"/>
          <p:nvPr/>
        </p:nvSpPr>
        <p:spPr>
          <a:xfrm>
            <a:off x="456336" y="88032"/>
            <a:ext cx="8259068"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Hadits tentang Berpikir Kritis, Objektif, dan Seimbang</a:t>
            </a:r>
            <a:endParaRPr b="1" sz="2600">
              <a:solidFill>
                <a:srgbClr val="0070C0"/>
              </a:solidFill>
              <a:latin typeface="Arial"/>
              <a:ea typeface="Arial"/>
              <a:cs typeface="Arial"/>
              <a:sym typeface="Arial"/>
            </a:endParaRPr>
          </a:p>
        </p:txBody>
      </p:sp>
      <p:pic>
        <p:nvPicPr>
          <p:cNvPr descr="E:\ELISA\ERLANGGA LISA\2018\TEMPLATE PPT\SMK Pendidikan Agama Islam dan Budi Pekerti\SMK Pendidikan Agama Islam dan Budi Pekerti XII.png" id="205" name="Google Shape;205;p17"/>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 calcmode="lin" valueType="num">
                                      <p:cBhvr additive="base">
                                        <p:cTn dur="500"/>
                                        <p:tgtEl>
                                          <p:spTgt spid="2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 calcmode="lin" valueType="num">
                                      <p:cBhvr additive="base">
                                        <p:cTn dur="500"/>
                                        <p:tgtEl>
                                          <p:spTgt spid="2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txBox="1"/>
          <p:nvPr/>
        </p:nvSpPr>
        <p:spPr>
          <a:xfrm>
            <a:off x="456336" y="214296"/>
            <a:ext cx="8259068"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Hadits tentang Berpikir Kritis, Objektif, dan Seimbang</a:t>
            </a:r>
            <a:endParaRPr/>
          </a:p>
        </p:txBody>
      </p:sp>
      <p:sp>
        <p:nvSpPr>
          <p:cNvPr id="211" name="Google Shape;211;p18"/>
          <p:cNvSpPr/>
          <p:nvPr/>
        </p:nvSpPr>
        <p:spPr>
          <a:xfrm>
            <a:off x="357158" y="1059582"/>
            <a:ext cx="2134640" cy="432048"/>
          </a:xfrm>
          <a:prstGeom prst="rect">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Makna Kata</a:t>
            </a:r>
            <a:endParaRPr/>
          </a:p>
        </p:txBody>
      </p:sp>
      <p:graphicFrame>
        <p:nvGraphicFramePr>
          <p:cNvPr id="212" name="Google Shape;212;p18"/>
          <p:cNvGraphicFramePr/>
          <p:nvPr/>
        </p:nvGraphicFramePr>
        <p:xfrm>
          <a:off x="357158" y="1571618"/>
          <a:ext cx="3000000" cy="3000000"/>
        </p:xfrm>
        <a:graphic>
          <a:graphicData uri="http://schemas.openxmlformats.org/drawingml/2006/table">
            <a:tbl>
              <a:tblPr bandRow="1" firstRow="1">
                <a:noFill/>
                <a:tableStyleId>{FC7FF34F-8663-4FF9-9943-A23720B4F65B}</a:tableStyleId>
              </a:tblPr>
              <a:tblGrid>
                <a:gridCol w="2089550"/>
                <a:gridCol w="2089550"/>
                <a:gridCol w="2089550"/>
                <a:gridCol w="2089550"/>
              </a:tblGrid>
              <a:tr h="557225">
                <a:tc>
                  <a:txBody>
                    <a:bodyPr/>
                    <a:lstStyle/>
                    <a:p>
                      <a:pPr indent="0" lvl="0" marL="0" marR="0" rtl="0" algn="ctr">
                        <a:spcBef>
                          <a:spcPts val="0"/>
                        </a:spcBef>
                        <a:spcAft>
                          <a:spcPts val="0"/>
                        </a:spcAft>
                        <a:buNone/>
                      </a:pPr>
                      <a:r>
                        <a:rPr lang="id-ID" sz="1800" u="none" cap="none" strike="noStrike"/>
                        <a:t>Lafal</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Arti</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Lafal</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Arti</a:t>
                      </a:r>
                      <a:endParaRPr sz="1800" u="none" cap="none" strike="noStrike">
                        <a:latin typeface="Arial"/>
                        <a:ea typeface="Arial"/>
                        <a:cs typeface="Arial"/>
                        <a:sym typeface="Arial"/>
                      </a:endParaRPr>
                    </a:p>
                  </a:txBody>
                  <a:tcPr marT="45725" marB="45725" marR="91450" marL="91450"/>
                </a:tc>
              </a:tr>
              <a:tr h="5572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فَتَحَدَّثَ</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Maka dia berbicara</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قَامَ</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Berdiri</a:t>
                      </a:r>
                      <a:endParaRPr i="1" sz="1800" u="none" cap="none" strike="noStrike">
                        <a:solidFill>
                          <a:schemeClr val="dk1"/>
                        </a:solidFill>
                        <a:latin typeface="Arial"/>
                        <a:ea typeface="Arial"/>
                        <a:cs typeface="Arial"/>
                        <a:sym typeface="Arial"/>
                      </a:endParaRPr>
                    </a:p>
                  </a:txBody>
                  <a:tcPr marT="45725" marB="45725" marR="91450" marL="91450" anchor="ctr"/>
                </a:tc>
              </a:tr>
              <a:tr h="5572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مَعَ أَهْلِهِ</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Bersama keluarganya</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فَتَوَضَّأَ</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Kemudian berwudhu</a:t>
                      </a:r>
                      <a:endParaRPr i="1" sz="1800" u="none" cap="none" strike="noStrike">
                        <a:solidFill>
                          <a:schemeClr val="dk1"/>
                        </a:solidFill>
                        <a:latin typeface="Arial"/>
                        <a:ea typeface="Arial"/>
                        <a:cs typeface="Arial"/>
                        <a:sym typeface="Arial"/>
                      </a:endParaRPr>
                    </a:p>
                  </a:txBody>
                  <a:tcPr marT="45725" marB="45725" marR="91450" marL="91450" anchor="ctr"/>
                </a:tc>
              </a:tr>
              <a:tr h="5572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ثُمَّ</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Kemudian</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وَاسْتَنَّ</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Dan bersiwak</a:t>
                      </a:r>
                      <a:endParaRPr i="1" sz="1800" u="none" cap="none" strike="noStrike">
                        <a:solidFill>
                          <a:schemeClr val="dk1"/>
                        </a:solidFill>
                        <a:latin typeface="Arial"/>
                        <a:ea typeface="Arial"/>
                        <a:cs typeface="Arial"/>
                        <a:sym typeface="Arial"/>
                      </a:endParaRPr>
                    </a:p>
                  </a:txBody>
                  <a:tcPr marT="45725" marB="45725" marR="91450" marL="91450" anchor="ctr"/>
                </a:tc>
              </a:tr>
              <a:tr h="5572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رَقَدَ</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Tidur</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فَصَلَّى</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Kemudian shalat</a:t>
                      </a:r>
                      <a:endParaRPr i="1" sz="18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descr="E:\ELISA\ERLANGGA LISA\2018\TEMPLATE PPT\SMK Pendidikan Agama Islam dan Budi Pekerti\SMK Pendidikan Agama Islam dan Budi Pekerti XII.png" id="213" name="Google Shape;213;p18"/>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nvSpPr>
        <p:spPr>
          <a:xfrm>
            <a:off x="456336" y="214296"/>
            <a:ext cx="8259068"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Hadits tentang Berpikir Kritis, Objektif, dan Seimbang</a:t>
            </a:r>
            <a:endParaRPr/>
          </a:p>
        </p:txBody>
      </p:sp>
      <p:sp>
        <p:nvSpPr>
          <p:cNvPr id="219" name="Google Shape;219;p19"/>
          <p:cNvSpPr/>
          <p:nvPr/>
        </p:nvSpPr>
        <p:spPr>
          <a:xfrm>
            <a:off x="365658" y="1059582"/>
            <a:ext cx="2134640" cy="432048"/>
          </a:xfrm>
          <a:prstGeom prst="rect">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Makna Kata</a:t>
            </a:r>
            <a:endParaRPr/>
          </a:p>
        </p:txBody>
      </p:sp>
      <p:graphicFrame>
        <p:nvGraphicFramePr>
          <p:cNvPr id="220" name="Google Shape;220;p19"/>
          <p:cNvGraphicFramePr/>
          <p:nvPr/>
        </p:nvGraphicFramePr>
        <p:xfrm>
          <a:off x="357158" y="1571618"/>
          <a:ext cx="3000000" cy="3000000"/>
        </p:xfrm>
        <a:graphic>
          <a:graphicData uri="http://schemas.openxmlformats.org/drawingml/2006/table">
            <a:tbl>
              <a:tblPr bandRow="1" firstRow="1">
                <a:noFill/>
                <a:tableStyleId>{FC7FF34F-8663-4FF9-9943-A23720B4F65B}</a:tableStyleId>
              </a:tblPr>
              <a:tblGrid>
                <a:gridCol w="2089550"/>
                <a:gridCol w="2089550"/>
                <a:gridCol w="2089550"/>
                <a:gridCol w="2089550"/>
              </a:tblGrid>
              <a:tr h="665825">
                <a:tc>
                  <a:txBody>
                    <a:bodyPr/>
                    <a:lstStyle/>
                    <a:p>
                      <a:pPr indent="0" lvl="0" marL="0" marR="0" rtl="0" algn="ctr">
                        <a:spcBef>
                          <a:spcPts val="0"/>
                        </a:spcBef>
                        <a:spcAft>
                          <a:spcPts val="0"/>
                        </a:spcAft>
                        <a:buNone/>
                      </a:pPr>
                      <a:r>
                        <a:rPr lang="id-ID" sz="1800" u="none" cap="none" strike="noStrike"/>
                        <a:t>Lafal</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Arti</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Lafal</a:t>
                      </a:r>
                      <a:endParaRPr sz="1800" u="none" cap="none" strike="noStrike">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d-ID" sz="1800" u="none" cap="none" strike="noStrike"/>
                        <a:t>Arti</a:t>
                      </a:r>
                      <a:endParaRPr sz="1800" u="none" cap="none" strike="noStrike">
                        <a:latin typeface="Arial"/>
                        <a:ea typeface="Arial"/>
                        <a:cs typeface="Arial"/>
                        <a:sym typeface="Arial"/>
                      </a:endParaRPr>
                    </a:p>
                  </a:txBody>
                  <a:tcPr marT="45725" marB="45725" marR="91450" marL="91450"/>
                </a:tc>
              </a:tr>
              <a:tr h="7648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فَلَمَّا</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Maka dia berbicara</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3200"/>
                        <a:buFont typeface="Arial"/>
                        <a:buNone/>
                      </a:pPr>
                      <a:r>
                        <a:rPr lang="id-ID" sz="3200" u="none" cap="none" strike="noStrike">
                          <a:latin typeface="Arial"/>
                          <a:ea typeface="Arial"/>
                          <a:cs typeface="Arial"/>
                          <a:sym typeface="Arial"/>
                        </a:rPr>
                        <a:t>إِحْدَى عَشْرَةَ رَكْعَةً</a:t>
                      </a:r>
                      <a:endParaRPr sz="3200" u="none" cap="none" strike="noStrike">
                        <a:solidFill>
                          <a:srgbClr val="974806"/>
                        </a:solidFill>
                        <a:latin typeface="Arial"/>
                        <a:ea typeface="Arial"/>
                        <a:cs typeface="Arial"/>
                        <a:sym typeface="Arial"/>
                      </a:endParaRPr>
                    </a:p>
                  </a:txBody>
                  <a:tcPr marT="45725" marB="45725" marR="91450" marL="91450" anchor="b"/>
                </a:tc>
                <a:tc>
                  <a:txBody>
                    <a:bodyPr/>
                    <a:lstStyle/>
                    <a:p>
                      <a:pPr indent="0" lvl="0" marL="0" marR="0" rtl="0" algn="ctr">
                        <a:spcBef>
                          <a:spcPts val="0"/>
                        </a:spcBef>
                        <a:spcAft>
                          <a:spcPts val="0"/>
                        </a:spcAft>
                        <a:buNone/>
                      </a:pPr>
                      <a:r>
                        <a:rPr lang="id-ID" sz="1800" u="none" cap="none" strike="noStrike"/>
                        <a:t>Berdiri</a:t>
                      </a:r>
                      <a:endParaRPr i="1" sz="1800" u="none" cap="none" strike="noStrike">
                        <a:solidFill>
                          <a:schemeClr val="dk1"/>
                        </a:solidFill>
                        <a:latin typeface="Arial"/>
                        <a:ea typeface="Arial"/>
                        <a:cs typeface="Arial"/>
                        <a:sym typeface="Arial"/>
                      </a:endParaRPr>
                    </a:p>
                  </a:txBody>
                  <a:tcPr marT="45725" marB="45725" marR="91450" marL="91450" anchor="ctr"/>
                </a:tc>
              </a:tr>
              <a:tr h="7648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ثُلُثُ اللَّيْلِ الْآخِرُ</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Bersama keluarganya</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3200"/>
                        <a:buFont typeface="Arial"/>
                        <a:buNone/>
                      </a:pPr>
                      <a:r>
                        <a:rPr lang="id-ID" sz="3200" u="none" cap="none" strike="noStrike">
                          <a:latin typeface="Arial"/>
                          <a:ea typeface="Arial"/>
                          <a:cs typeface="Arial"/>
                          <a:sym typeface="Arial"/>
                        </a:rPr>
                        <a:t>أَذَّنَ</a:t>
                      </a:r>
                      <a:endParaRPr sz="3200" u="none" cap="none" strike="noStrike">
                        <a:solidFill>
                          <a:srgbClr val="974806"/>
                        </a:solidFill>
                        <a:latin typeface="Arial"/>
                        <a:ea typeface="Arial"/>
                        <a:cs typeface="Arial"/>
                        <a:sym typeface="Arial"/>
                      </a:endParaRPr>
                    </a:p>
                  </a:txBody>
                  <a:tcPr marT="45725" marB="45725" marR="91450" marL="91450" anchor="b"/>
                </a:tc>
                <a:tc>
                  <a:txBody>
                    <a:bodyPr/>
                    <a:lstStyle/>
                    <a:p>
                      <a:pPr indent="0" lvl="0" marL="0" marR="0" rtl="0" algn="ctr">
                        <a:spcBef>
                          <a:spcPts val="0"/>
                        </a:spcBef>
                        <a:spcAft>
                          <a:spcPts val="0"/>
                        </a:spcAft>
                        <a:buNone/>
                      </a:pPr>
                      <a:r>
                        <a:rPr lang="id-ID" sz="1800" u="none" cap="none" strike="noStrike"/>
                        <a:t>Kemudian berwudhu</a:t>
                      </a:r>
                      <a:endParaRPr i="1" sz="1800" u="none" cap="none" strike="noStrike">
                        <a:solidFill>
                          <a:schemeClr val="dk1"/>
                        </a:solidFill>
                        <a:latin typeface="Arial"/>
                        <a:ea typeface="Arial"/>
                        <a:cs typeface="Arial"/>
                        <a:sym typeface="Arial"/>
                      </a:endParaRPr>
                    </a:p>
                  </a:txBody>
                  <a:tcPr marT="45725" marB="45725" marR="91450" marL="91450" anchor="ctr"/>
                </a:tc>
              </a:tr>
              <a:tr h="665825">
                <a:tc>
                  <a:txBody>
                    <a:bodyPr/>
                    <a:lstStyle/>
                    <a:p>
                      <a:pPr indent="0" lvl="0" marL="0" marR="0" rtl="0" algn="ctr">
                        <a:spcBef>
                          <a:spcPts val="0"/>
                        </a:spcBef>
                        <a:spcAft>
                          <a:spcPts val="0"/>
                        </a:spcAft>
                        <a:buNone/>
                      </a:pPr>
                      <a:r>
                        <a:rPr lang="id-ID" sz="3200" u="none" cap="none" strike="noStrike">
                          <a:latin typeface="Arial"/>
                          <a:ea typeface="Arial"/>
                          <a:cs typeface="Arial"/>
                          <a:sym typeface="Arial"/>
                        </a:rPr>
                        <a:t>سَاعَةً</a:t>
                      </a:r>
                      <a:endParaRPr sz="3200" u="none" cap="none" strike="noStrike">
                        <a:solidFill>
                          <a:srgbClr val="974806"/>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id-ID" sz="1800" u="none" cap="none" strike="noStrike"/>
                        <a:t>Kemudian</a:t>
                      </a:r>
                      <a:endParaRPr i="1" sz="1800" u="none" cap="none" strike="noStrike">
                        <a:solidFill>
                          <a:schemeClr val="dk1"/>
                        </a:solidFill>
                        <a:latin typeface="Arial"/>
                        <a:ea typeface="Arial"/>
                        <a:cs typeface="Arial"/>
                        <a:sym typeface="Arial"/>
                      </a:endParaRPr>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3200"/>
                        <a:buFont typeface="Arial"/>
                        <a:buNone/>
                      </a:pPr>
                      <a:r>
                        <a:rPr lang="id-ID" sz="3200" u="none" cap="none" strike="noStrike">
                          <a:latin typeface="Arial"/>
                          <a:ea typeface="Arial"/>
                          <a:cs typeface="Arial"/>
                          <a:sym typeface="Arial"/>
                        </a:rPr>
                        <a:t>قَعَدَ</a:t>
                      </a:r>
                      <a:endParaRPr sz="3200" u="none" cap="none" strike="noStrike">
                        <a:solidFill>
                          <a:srgbClr val="974806"/>
                        </a:solidFill>
                        <a:latin typeface="Arial"/>
                        <a:ea typeface="Arial"/>
                        <a:cs typeface="Arial"/>
                        <a:sym typeface="Arial"/>
                      </a:endParaRPr>
                    </a:p>
                  </a:txBody>
                  <a:tcPr marT="45725" marB="45725" marR="91450" marL="91450" anchor="b"/>
                </a:tc>
                <a:tc>
                  <a:txBody>
                    <a:bodyPr/>
                    <a:lstStyle/>
                    <a:p>
                      <a:pPr indent="0" lvl="0" marL="0" marR="0" rtl="0" algn="ctr">
                        <a:spcBef>
                          <a:spcPts val="0"/>
                        </a:spcBef>
                        <a:spcAft>
                          <a:spcPts val="0"/>
                        </a:spcAft>
                        <a:buNone/>
                      </a:pPr>
                      <a:r>
                        <a:rPr lang="id-ID" sz="1800" u="none" cap="none" strike="noStrike"/>
                        <a:t>Dan bersiwak</a:t>
                      </a:r>
                      <a:endParaRPr i="1" sz="1800" u="none" cap="none" strike="noStrike">
                        <a:solidFill>
                          <a:schemeClr val="dk1"/>
                        </a:solidFill>
                        <a:latin typeface="Arial"/>
                        <a:ea typeface="Arial"/>
                        <a:cs typeface="Arial"/>
                        <a:sym typeface="Arial"/>
                      </a:endParaRPr>
                    </a:p>
                  </a:txBody>
                  <a:tcPr marT="45725" marB="45725" marR="91450" marL="91450" anchor="ctr"/>
                </a:tc>
              </a:tr>
            </a:tbl>
          </a:graphicData>
        </a:graphic>
      </p:graphicFrame>
      <p:pic>
        <p:nvPicPr>
          <p:cNvPr descr="E:\ELISA\ERLANGGA LISA\2018\TEMPLATE PPT\SMK Pendidikan Agama Islam dan Budi Pekerti\SMK Pendidikan Agama Islam dan Budi Pekerti XII.png" id="221" name="Google Shape;221;p19"/>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2"/>
          <p:cNvPicPr preferRelativeResize="0"/>
          <p:nvPr/>
        </p:nvPicPr>
        <p:blipFill rotWithShape="1">
          <a:blip r:embed="rId3">
            <a:alphaModFix/>
          </a:blip>
          <a:srcRect b="10416" l="0" r="0" t="17940"/>
          <a:stretch/>
        </p:blipFill>
        <p:spPr>
          <a:xfrm>
            <a:off x="0" y="0"/>
            <a:ext cx="9144000" cy="5145578"/>
          </a:xfrm>
          <a:prstGeom prst="rect">
            <a:avLst/>
          </a:prstGeom>
          <a:noFill/>
          <a:ln>
            <a:noFill/>
          </a:ln>
        </p:spPr>
      </p:pic>
      <p:sp>
        <p:nvSpPr>
          <p:cNvPr id="81" name="Google Shape;81;p2"/>
          <p:cNvSpPr/>
          <p:nvPr/>
        </p:nvSpPr>
        <p:spPr>
          <a:xfrm>
            <a:off x="395536" y="210098"/>
            <a:ext cx="8280920" cy="1497556"/>
          </a:xfrm>
          <a:prstGeom prst="roundRect">
            <a:avLst>
              <a:gd fmla="val 16667" name="adj"/>
            </a:avLst>
          </a:prstGeom>
          <a:solidFill>
            <a:schemeClr val="lt1">
              <a:alpha val="7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2800"/>
              <a:buFont typeface="Arial"/>
              <a:buNone/>
            </a:pPr>
            <a:r>
              <a:rPr b="1" i="0" lang="id-ID" sz="2800" u="none" cap="none" strike="noStrike">
                <a:solidFill>
                  <a:srgbClr val="0070C0"/>
                </a:solidFill>
                <a:latin typeface="Arial"/>
                <a:ea typeface="Arial"/>
                <a:cs typeface="Arial"/>
                <a:sym typeface="Arial"/>
              </a:rPr>
              <a:t>BAB 1</a:t>
            </a:r>
            <a:endParaRPr b="1" i="0" sz="2800" u="none" cap="none" strike="noStrike">
              <a:solidFill>
                <a:srgbClr val="0070C0"/>
              </a:solidFill>
              <a:latin typeface="Arial"/>
              <a:ea typeface="Arial"/>
              <a:cs typeface="Arial"/>
              <a:sym typeface="Arial"/>
            </a:endParaRPr>
          </a:p>
          <a:p>
            <a:pPr indent="0" lvl="0" marL="0" marR="0" rtl="0" algn="ctr">
              <a:spcBef>
                <a:spcPts val="0"/>
              </a:spcBef>
              <a:spcAft>
                <a:spcPts val="0"/>
              </a:spcAft>
              <a:buClr>
                <a:schemeClr val="dk1"/>
              </a:buClr>
              <a:buSzPts val="2800"/>
              <a:buFont typeface="Arial"/>
              <a:buNone/>
            </a:pPr>
            <a:r>
              <a:rPr b="1" i="0" lang="id-ID" sz="2800" u="none" cap="none" strike="noStrike">
                <a:solidFill>
                  <a:schemeClr val="dk1"/>
                </a:solidFill>
                <a:latin typeface="Arial"/>
                <a:ea typeface="Arial"/>
                <a:cs typeface="Arial"/>
                <a:sym typeface="Arial"/>
              </a:rPr>
              <a:t>Kajian Q.S. Āli ‘Imrān/3: 190-191 dan Hadits tentang berpikir Kritis, Objektif dan Seimbang</a:t>
            </a:r>
            <a:endParaRPr b="1" i="0" sz="2800" u="none" cap="none" strike="noStrike">
              <a:solidFill>
                <a:schemeClr val="dk1"/>
              </a:solidFill>
              <a:latin typeface="Arial"/>
              <a:ea typeface="Arial"/>
              <a:cs typeface="Arial"/>
              <a:sym typeface="Arial"/>
            </a:endParaRPr>
          </a:p>
        </p:txBody>
      </p:sp>
      <p:pic>
        <p:nvPicPr>
          <p:cNvPr descr="E:\ELISA\ERLANGGA LISA\2018\TEMPLATE PPT\SMK Pendidikan Agama Islam dan Budi Pekerti\SMK Pendidikan Agama Islam dan Budi Pekerti XII.png" id="82" name="Google Shape;82;p2"/>
          <p:cNvPicPr preferRelativeResize="0"/>
          <p:nvPr/>
        </p:nvPicPr>
        <p:blipFill rotWithShape="1">
          <a:blip r:embed="rId4">
            <a:alphaModFix/>
          </a:blip>
          <a:srcRect b="0" l="0" r="0" t="0"/>
          <a:stretch/>
        </p:blipFill>
        <p:spPr>
          <a:xfrm>
            <a:off x="-1" y="4429138"/>
            <a:ext cx="9144001" cy="731837"/>
          </a:xfrm>
          <a:prstGeom prst="rect">
            <a:avLst/>
          </a:prstGeom>
          <a:noFill/>
          <a:ln>
            <a:noFill/>
          </a:ln>
        </p:spPr>
      </p:pic>
      <p:sp>
        <p:nvSpPr>
          <p:cNvPr id="83" name="Google Shape;83;p2">
            <a:hlinkClick r:id="rId5"/>
          </p:cNvPr>
          <p:cNvSpPr/>
          <p:nvPr/>
        </p:nvSpPr>
        <p:spPr>
          <a:xfrm>
            <a:off x="6363650" y="4532412"/>
            <a:ext cx="2923258"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d-ID" sz="1050" u="none" cap="none" strike="noStrike">
                <a:solidFill>
                  <a:schemeClr val="dk1"/>
                </a:solidFill>
                <a:latin typeface="Arial"/>
                <a:ea typeface="Arial"/>
                <a:cs typeface="Arial"/>
                <a:sym typeface="Arial"/>
              </a:rPr>
              <a:t>Sumber: </a:t>
            </a:r>
            <a:r>
              <a:rPr b="0" i="0" lang="id-ID" sz="1050" u="sng" cap="none" strike="noStrike">
                <a:solidFill>
                  <a:schemeClr val="dk1"/>
                </a:solidFill>
                <a:latin typeface="Arial"/>
                <a:ea typeface="Arial"/>
                <a:cs typeface="Arial"/>
                <a:sym typeface="Arial"/>
                <a:hlinkClick r:id="rId6">
                  <a:extLst>
                    <a:ext uri="{A12FA001-AC4F-418D-AE19-62706E023703}">
                      <ahyp:hlinkClr val="tx"/>
                    </a:ext>
                  </a:extLst>
                </a:hlinkClick>
              </a:rPr>
              <a:t>www.Pixabay.com/Abdullah_Shakorr</a:t>
            </a:r>
            <a:r>
              <a:rPr b="0" i="0" lang="id-ID" sz="1050" u="none" cap="none" strike="noStrike">
                <a:solidFill>
                  <a:schemeClr val="dk1"/>
                </a:solidFill>
                <a:latin typeface="Arial"/>
                <a:ea typeface="Arial"/>
                <a:cs typeface="Arial"/>
                <a:sym typeface="Arial"/>
              </a:rPr>
              <a:t>  </a:t>
            </a:r>
            <a:endParaRPr sz="105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0"/>
          <p:cNvPicPr preferRelativeResize="0"/>
          <p:nvPr/>
        </p:nvPicPr>
        <p:blipFill rotWithShape="1">
          <a:blip r:embed="rId3">
            <a:alphaModFix/>
          </a:blip>
          <a:srcRect b="0" l="0" r="0" t="0"/>
          <a:stretch/>
        </p:blipFill>
        <p:spPr>
          <a:xfrm>
            <a:off x="349129" y="1000114"/>
            <a:ext cx="8366275" cy="3602318"/>
          </a:xfrm>
          <a:prstGeom prst="rect">
            <a:avLst/>
          </a:prstGeom>
          <a:noFill/>
          <a:ln>
            <a:noFill/>
          </a:ln>
        </p:spPr>
      </p:pic>
      <p:sp>
        <p:nvSpPr>
          <p:cNvPr id="227" name="Google Shape;227;p20"/>
          <p:cNvSpPr txBox="1"/>
          <p:nvPr>
            <p:ph idx="1" type="body"/>
          </p:nvPr>
        </p:nvSpPr>
        <p:spPr>
          <a:xfrm>
            <a:off x="547690" y="1343968"/>
            <a:ext cx="4381500" cy="322804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spcBef>
                <a:spcPts val="0"/>
              </a:spcBef>
              <a:spcAft>
                <a:spcPts val="0"/>
              </a:spcAft>
              <a:buClr>
                <a:srgbClr val="974806"/>
              </a:buClr>
              <a:buSzPct val="100000"/>
              <a:buFont typeface="Arial"/>
              <a:buNone/>
            </a:pPr>
            <a:r>
              <a:rPr b="1" i="0" lang="id-ID" sz="1900" u="none" cap="none" strike="noStrike">
                <a:solidFill>
                  <a:srgbClr val="974806"/>
                </a:solidFill>
                <a:latin typeface="Arial"/>
                <a:ea typeface="Arial"/>
                <a:cs typeface="Arial"/>
                <a:sym typeface="Arial"/>
              </a:rPr>
              <a:t>Kandungan Makna Hadits</a:t>
            </a:r>
            <a:endParaRPr b="0" i="0" sz="1900" u="none" cap="none" strike="noStrike">
              <a:solidFill>
                <a:srgbClr val="974806"/>
              </a:solidFill>
              <a:latin typeface="Arial"/>
              <a:ea typeface="Arial"/>
              <a:cs typeface="Arial"/>
              <a:sym typeface="Arial"/>
            </a:endParaRPr>
          </a:p>
          <a:p>
            <a:pPr indent="-342931" lvl="0" marL="342900" marR="0" rtl="0" algn="l">
              <a:lnSpc>
                <a:spcPct val="115000"/>
              </a:lnSpc>
              <a:spcBef>
                <a:spcPts val="0"/>
              </a:spcBef>
              <a:spcAft>
                <a:spcPts val="0"/>
              </a:spcAft>
              <a:buClr>
                <a:srgbClr val="3F3151"/>
              </a:buClr>
              <a:buSzPct val="100000"/>
              <a:buFont typeface="Arial"/>
              <a:buAutoNum type="arabicPeriod"/>
            </a:pPr>
            <a:r>
              <a:rPr b="0" i="0" lang="id-ID" sz="1900" u="none" cap="none" strike="noStrike">
                <a:solidFill>
                  <a:srgbClr val="3F3151"/>
                </a:solidFill>
                <a:latin typeface="Arial"/>
                <a:ea typeface="Arial"/>
                <a:cs typeface="Arial"/>
                <a:sym typeface="Arial"/>
              </a:rPr>
              <a:t>Informasi bahwa Rasulullah saw. adalah seorang hamba yang sangat rajin beribadah, terutama di malam hari, padahal beliau adalah seorang Rasul yang </a:t>
            </a:r>
            <a:r>
              <a:rPr b="0" i="1" lang="id-ID" sz="1900" u="none" cap="none" strike="noStrike">
                <a:solidFill>
                  <a:srgbClr val="3F3151"/>
                </a:solidFill>
                <a:latin typeface="Arial"/>
                <a:ea typeface="Arial"/>
                <a:cs typeface="Arial"/>
                <a:sym typeface="Arial"/>
              </a:rPr>
              <a:t>ma’ṣūm</a:t>
            </a:r>
            <a:r>
              <a:rPr b="0" i="0" lang="id-ID" sz="1900" u="none" cap="none" strike="noStrike">
                <a:solidFill>
                  <a:srgbClr val="3F3151"/>
                </a:solidFill>
                <a:latin typeface="Arial"/>
                <a:ea typeface="Arial"/>
                <a:cs typeface="Arial"/>
                <a:sym typeface="Arial"/>
              </a:rPr>
              <a:t>.</a:t>
            </a:r>
            <a:endParaRPr/>
          </a:p>
          <a:p>
            <a:pPr indent="-342931" lvl="0" marL="342900" marR="0" rtl="0" algn="l">
              <a:lnSpc>
                <a:spcPct val="115000"/>
              </a:lnSpc>
              <a:spcBef>
                <a:spcPts val="0"/>
              </a:spcBef>
              <a:spcAft>
                <a:spcPts val="0"/>
              </a:spcAft>
              <a:buClr>
                <a:srgbClr val="4F6128"/>
              </a:buClr>
              <a:buSzPct val="100000"/>
              <a:buFont typeface="Arial"/>
              <a:buAutoNum type="arabicPeriod"/>
            </a:pPr>
            <a:r>
              <a:rPr b="0" i="0" lang="id-ID" sz="1900" u="none" cap="none" strike="noStrike">
                <a:solidFill>
                  <a:srgbClr val="4F6128"/>
                </a:solidFill>
                <a:latin typeface="Arial"/>
                <a:ea typeface="Arial"/>
                <a:cs typeface="Arial"/>
                <a:sym typeface="Arial"/>
              </a:rPr>
              <a:t>Rasulullah saw. mengingatkan kita melalui Q.S. Āli ‘Imrān/3: 190, agar akal pikiran digunakan sehingga tidak terlenakan hanya untuk urusan duniawi.</a:t>
            </a:r>
            <a:endParaRPr b="0" i="0" sz="1900" u="none" cap="none" strike="noStrike">
              <a:solidFill>
                <a:srgbClr val="4F6128"/>
              </a:solidFill>
              <a:latin typeface="Arial"/>
              <a:ea typeface="Arial"/>
              <a:cs typeface="Arial"/>
              <a:sym typeface="Arial"/>
            </a:endParaRPr>
          </a:p>
        </p:txBody>
      </p:sp>
      <p:sp>
        <p:nvSpPr>
          <p:cNvPr id="228" name="Google Shape;228;p20"/>
          <p:cNvSpPr/>
          <p:nvPr/>
        </p:nvSpPr>
        <p:spPr>
          <a:xfrm>
            <a:off x="5214942" y="3579862"/>
            <a:ext cx="2744437" cy="85725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1200">
                <a:solidFill>
                  <a:schemeClr val="dk1"/>
                </a:solidFill>
                <a:latin typeface="Arial"/>
                <a:ea typeface="Arial"/>
                <a:cs typeface="Arial"/>
                <a:sym typeface="Arial"/>
              </a:rPr>
              <a:t>Semua yang ada dan terjadi di alam ini merupakan kehendak Allah swt. </a:t>
            </a:r>
            <a:endParaRPr b="1" sz="1200">
              <a:solidFill>
                <a:schemeClr val="dk1"/>
              </a:solidFill>
              <a:latin typeface="Arial"/>
              <a:ea typeface="Arial"/>
              <a:cs typeface="Arial"/>
              <a:sym typeface="Arial"/>
            </a:endParaRPr>
          </a:p>
        </p:txBody>
      </p:sp>
      <p:sp>
        <p:nvSpPr>
          <p:cNvPr id="229" name="Google Shape;229;p20"/>
          <p:cNvSpPr/>
          <p:nvPr/>
        </p:nvSpPr>
        <p:spPr>
          <a:xfrm>
            <a:off x="5036465" y="3286130"/>
            <a:ext cx="2821683" cy="28575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id-ID" sz="900">
                <a:solidFill>
                  <a:schemeClr val="dk1"/>
                </a:solidFill>
                <a:latin typeface="Arial"/>
                <a:ea typeface="Arial"/>
                <a:cs typeface="Arial"/>
                <a:sym typeface="Arial"/>
              </a:rPr>
              <a:t>Sumber: www.flickr.com/Lizwalton</a:t>
            </a:r>
            <a:endParaRPr i="1" sz="900">
              <a:solidFill>
                <a:schemeClr val="dk1"/>
              </a:solidFill>
              <a:latin typeface="Arial"/>
              <a:ea typeface="Arial"/>
              <a:cs typeface="Arial"/>
              <a:sym typeface="Arial"/>
            </a:endParaRPr>
          </a:p>
        </p:txBody>
      </p:sp>
      <p:sp>
        <p:nvSpPr>
          <p:cNvPr id="230" name="Google Shape;230;p20"/>
          <p:cNvSpPr txBox="1"/>
          <p:nvPr/>
        </p:nvSpPr>
        <p:spPr>
          <a:xfrm>
            <a:off x="456336" y="142858"/>
            <a:ext cx="8187630"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900"/>
              <a:buFont typeface="Arial"/>
              <a:buNone/>
            </a:pPr>
            <a:r>
              <a:rPr b="1" lang="id-ID" sz="2900">
                <a:solidFill>
                  <a:srgbClr val="0070C0"/>
                </a:solidFill>
                <a:latin typeface="Arial"/>
                <a:ea typeface="Arial"/>
                <a:cs typeface="Arial"/>
                <a:sym typeface="Arial"/>
              </a:rPr>
              <a:t>Kajian Hadits tentang Berpikir Kritis, Objektif, dan Seimbang</a:t>
            </a:r>
            <a:endParaRPr/>
          </a:p>
        </p:txBody>
      </p:sp>
      <p:sp>
        <p:nvSpPr>
          <p:cNvPr id="231" name="Google Shape;231;p20"/>
          <p:cNvSpPr/>
          <p:nvPr/>
        </p:nvSpPr>
        <p:spPr>
          <a:xfrm>
            <a:off x="5214942" y="3579862"/>
            <a:ext cx="2857520" cy="857256"/>
          </a:xfrm>
          <a:prstGeom prst="roundRect">
            <a:avLst>
              <a:gd fmla="val 16667" name="adj"/>
            </a:avLst>
          </a:prstGeom>
          <a:noFill/>
          <a:ln cap="flat" cmpd="sng" w="1905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Users\ACER\Pictures\tugas erlangga 11 juni 2018\PAI dan BP SMK Kls 12\Gbr-gbr\Bab 1\Links 1\No 3.jpg" id="232" name="Google Shape;232;p20"/>
          <p:cNvPicPr preferRelativeResize="0"/>
          <p:nvPr/>
        </p:nvPicPr>
        <p:blipFill rotWithShape="1">
          <a:blip r:embed="rId4">
            <a:alphaModFix/>
          </a:blip>
          <a:srcRect b="0" l="0" r="0" t="0"/>
          <a:stretch/>
        </p:blipFill>
        <p:spPr>
          <a:xfrm>
            <a:off x="5143504" y="1357304"/>
            <a:ext cx="2933715" cy="1954827"/>
          </a:xfrm>
          <a:prstGeom prst="rect">
            <a:avLst/>
          </a:prstGeom>
          <a:noFill/>
          <a:ln>
            <a:noFill/>
          </a:ln>
        </p:spPr>
      </p:pic>
      <p:pic>
        <p:nvPicPr>
          <p:cNvPr descr="E:\ELISA\ERLANGGA LISA\2018\TEMPLATE PPT\SMK Pendidikan Agama Islam dan Budi Pekerti\SMK Pendidikan Agama Islam dan Budi Pekerti XII.png" id="233" name="Google Shape;233;p20"/>
          <p:cNvPicPr preferRelativeResize="0"/>
          <p:nvPr/>
        </p:nvPicPr>
        <p:blipFill rotWithShape="1">
          <a:blip r:embed="rId5">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5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500"/>
                                        <p:tgtEl>
                                          <p:spTgt spid="2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1"/>
          <p:cNvPicPr preferRelativeResize="0"/>
          <p:nvPr/>
        </p:nvPicPr>
        <p:blipFill rotWithShape="1">
          <a:blip r:embed="rId3">
            <a:alphaModFix/>
          </a:blip>
          <a:srcRect b="0" l="0" r="0" t="0"/>
          <a:stretch/>
        </p:blipFill>
        <p:spPr>
          <a:xfrm>
            <a:off x="349129" y="1048200"/>
            <a:ext cx="8403057" cy="3395758"/>
          </a:xfrm>
          <a:prstGeom prst="rect">
            <a:avLst/>
          </a:prstGeom>
          <a:noFill/>
          <a:ln>
            <a:noFill/>
          </a:ln>
        </p:spPr>
      </p:pic>
      <p:sp>
        <p:nvSpPr>
          <p:cNvPr id="239" name="Google Shape;239;p21"/>
          <p:cNvSpPr txBox="1"/>
          <p:nvPr>
            <p:ph idx="1" type="body"/>
          </p:nvPr>
        </p:nvSpPr>
        <p:spPr>
          <a:xfrm>
            <a:off x="785785" y="1142991"/>
            <a:ext cx="7715305" cy="3214709"/>
          </a:xfrm>
          <a:prstGeom prst="rect">
            <a:avLst/>
          </a:prstGeom>
          <a:no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rgbClr val="974806"/>
              </a:buClr>
              <a:buSzPts val="2000"/>
              <a:buFont typeface="Arial"/>
              <a:buNone/>
            </a:pPr>
            <a:r>
              <a:rPr b="1" i="0" lang="id-ID" sz="2000" u="none" cap="none" strike="noStrike">
                <a:solidFill>
                  <a:srgbClr val="974806"/>
                </a:solidFill>
                <a:latin typeface="Arial"/>
                <a:ea typeface="Arial"/>
                <a:cs typeface="Arial"/>
                <a:sym typeface="Arial"/>
              </a:rPr>
              <a:t>Isi dan Kandungan Makna Hadits</a:t>
            </a:r>
            <a:endParaRPr b="0" i="0" sz="2000" u="none" cap="none" strike="noStrike">
              <a:solidFill>
                <a:srgbClr val="974806"/>
              </a:solidFill>
              <a:latin typeface="Arial"/>
              <a:ea typeface="Arial"/>
              <a:cs typeface="Arial"/>
              <a:sym typeface="Arial"/>
            </a:endParaRPr>
          </a:p>
          <a:p>
            <a:pPr indent="-342900" lvl="0" marL="342900" marR="0" rtl="0" algn="l">
              <a:spcBef>
                <a:spcPts val="600"/>
              </a:spcBef>
              <a:spcAft>
                <a:spcPts val="0"/>
              </a:spcAft>
              <a:buClr>
                <a:srgbClr val="3F3151"/>
              </a:buClr>
              <a:buSzPts val="2000"/>
              <a:buFont typeface="Arial"/>
              <a:buNone/>
            </a:pPr>
            <a:r>
              <a:rPr b="0" i="0" lang="id-ID" sz="2000" u="none" cap="none" strike="noStrike">
                <a:solidFill>
                  <a:srgbClr val="3F3151"/>
                </a:solidFill>
                <a:latin typeface="Arial"/>
                <a:ea typeface="Arial"/>
                <a:cs typeface="Arial"/>
                <a:sym typeface="Arial"/>
              </a:rPr>
              <a:t>3.  Keseimbangan menggunakan seluruh potensi yang dimiliki, harus selalu dilakukan, sehingga pola hidupnya tidak terjerembab dalam kehinaan dan tidak terjerumus dalam dosa atau maksiat.</a:t>
            </a:r>
            <a:endParaRPr/>
          </a:p>
          <a:p>
            <a:pPr indent="-342900" lvl="0" marL="342900" marR="0" rtl="0" algn="l">
              <a:spcBef>
                <a:spcPts val="600"/>
              </a:spcBef>
              <a:spcAft>
                <a:spcPts val="0"/>
              </a:spcAft>
              <a:buClr>
                <a:srgbClr val="4F6128"/>
              </a:buClr>
              <a:buSzPts val="2000"/>
              <a:buFont typeface="Arial"/>
              <a:buNone/>
            </a:pPr>
            <a:r>
              <a:rPr b="0" i="0" lang="id-ID" sz="2000" u="none" cap="none" strike="noStrike">
                <a:solidFill>
                  <a:srgbClr val="4F6128"/>
                </a:solidFill>
                <a:latin typeface="Arial"/>
                <a:ea typeface="Arial"/>
                <a:cs typeface="Arial"/>
                <a:sym typeface="Arial"/>
              </a:rPr>
              <a:t>4.  Semakin cerdas seseorang, seharusnya semakin mendekatkan dirinya kepada Allah swt. yang dibuktikan dengan melaksanakan shalat malam dan amalan sunnah lainnya.</a:t>
            </a:r>
            <a:endParaRPr/>
          </a:p>
        </p:txBody>
      </p:sp>
      <p:sp>
        <p:nvSpPr>
          <p:cNvPr id="240" name="Google Shape;240;p21"/>
          <p:cNvSpPr txBox="1"/>
          <p:nvPr/>
        </p:nvSpPr>
        <p:spPr>
          <a:xfrm>
            <a:off x="456336" y="238897"/>
            <a:ext cx="8187630"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900"/>
              <a:buFont typeface="Arial"/>
              <a:buNone/>
            </a:pPr>
            <a:r>
              <a:rPr b="1" lang="id-ID" sz="2900">
                <a:solidFill>
                  <a:srgbClr val="0070C0"/>
                </a:solidFill>
                <a:latin typeface="Arial"/>
                <a:ea typeface="Arial"/>
                <a:cs typeface="Arial"/>
                <a:sym typeface="Arial"/>
              </a:rPr>
              <a:t>Kajian Hadits tentang Berpikir Kritis, Objektif, dan Seimbang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2"/>
          <p:cNvPicPr preferRelativeResize="0"/>
          <p:nvPr/>
        </p:nvPicPr>
        <p:blipFill rotWithShape="1">
          <a:blip r:embed="rId3">
            <a:alphaModFix/>
          </a:blip>
          <a:srcRect b="0" l="0" r="0" t="0"/>
          <a:stretch/>
        </p:blipFill>
        <p:spPr>
          <a:xfrm>
            <a:off x="349129" y="1048200"/>
            <a:ext cx="8403057" cy="3595252"/>
          </a:xfrm>
          <a:prstGeom prst="rect">
            <a:avLst/>
          </a:prstGeom>
          <a:noFill/>
          <a:ln>
            <a:noFill/>
          </a:ln>
        </p:spPr>
      </p:pic>
      <p:sp>
        <p:nvSpPr>
          <p:cNvPr id="246" name="Google Shape;246;p22"/>
          <p:cNvSpPr txBox="1"/>
          <p:nvPr/>
        </p:nvSpPr>
        <p:spPr>
          <a:xfrm>
            <a:off x="456336" y="238897"/>
            <a:ext cx="8259068"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Penjelasan Q.S. Āli ‘Imrān/3: 190-191 dan Hadits tentang Berpikir Kritis, Objektif, dan Seimbang</a:t>
            </a:r>
            <a:endParaRPr/>
          </a:p>
        </p:txBody>
      </p:sp>
      <p:sp>
        <p:nvSpPr>
          <p:cNvPr id="247" name="Google Shape;247;p22"/>
          <p:cNvSpPr txBox="1"/>
          <p:nvPr/>
        </p:nvSpPr>
        <p:spPr>
          <a:xfrm>
            <a:off x="645173" y="1214428"/>
            <a:ext cx="7784479" cy="3214710"/>
          </a:xfrm>
          <a:prstGeom prst="rect">
            <a:avLst/>
          </a:prstGeom>
          <a:noFill/>
          <a:ln>
            <a:noFill/>
          </a:ln>
        </p:spPr>
        <p:txBody>
          <a:bodyPr anchorCtr="0" anchor="ctr" bIns="45700" lIns="91425" spcFirstLastPara="1" rIns="91425" wrap="square" tIns="45700">
            <a:noAutofit/>
          </a:bodyPr>
          <a:lstStyle/>
          <a:p>
            <a:pPr indent="-120650" lvl="0" marL="0" marR="0" rtl="0" algn="l">
              <a:spcBef>
                <a:spcPts val="0"/>
              </a:spcBef>
              <a:spcAft>
                <a:spcPts val="0"/>
              </a:spcAft>
              <a:buClr>
                <a:srgbClr val="3F3151"/>
              </a:buClr>
              <a:buSzPts val="1900"/>
              <a:buFont typeface="Arial"/>
              <a:buChar char="•"/>
            </a:pPr>
            <a:r>
              <a:rPr lang="id-ID" sz="1900">
                <a:solidFill>
                  <a:srgbClr val="3F3151"/>
                </a:solidFill>
                <a:latin typeface="Arial"/>
                <a:ea typeface="Arial"/>
                <a:cs typeface="Arial"/>
                <a:sym typeface="Arial"/>
              </a:rPr>
              <a:t> Allah swt. melalui Q.S. Āli ‘Imrān/3: 190 mengajak manusia untuk berpikir dan merenungi penciptaan langit dan bumi.</a:t>
            </a:r>
            <a:endParaRPr/>
          </a:p>
          <a:p>
            <a:pPr indent="-120650" lvl="0" marL="0" marR="0" rtl="0" algn="l">
              <a:spcBef>
                <a:spcPts val="600"/>
              </a:spcBef>
              <a:spcAft>
                <a:spcPts val="0"/>
              </a:spcAft>
              <a:buClr>
                <a:srgbClr val="4F6128"/>
              </a:buClr>
              <a:buSzPts val="1900"/>
              <a:buFont typeface="Arial"/>
              <a:buChar char="•"/>
            </a:pPr>
            <a:r>
              <a:rPr lang="id-ID" sz="1900">
                <a:solidFill>
                  <a:srgbClr val="4F6128"/>
                </a:solidFill>
                <a:latin typeface="Arial"/>
                <a:ea typeface="Arial"/>
                <a:cs typeface="Arial"/>
                <a:sym typeface="Arial"/>
              </a:rPr>
              <a:t> karakter </a:t>
            </a:r>
            <a:r>
              <a:rPr i="1" lang="id-ID" sz="1900">
                <a:solidFill>
                  <a:srgbClr val="4F6128"/>
                </a:solidFill>
                <a:latin typeface="Arial"/>
                <a:ea typeface="Arial"/>
                <a:cs typeface="Arial"/>
                <a:sym typeface="Arial"/>
              </a:rPr>
              <a:t>ulil albāb</a:t>
            </a:r>
            <a:r>
              <a:rPr lang="id-ID" sz="1900">
                <a:solidFill>
                  <a:srgbClr val="4F6128"/>
                </a:solidFill>
                <a:latin typeface="Arial"/>
                <a:ea typeface="Arial"/>
                <a:cs typeface="Arial"/>
                <a:sym typeface="Arial"/>
              </a:rPr>
              <a:t>, ditandai dengan selalu mengingat Allah swt. dalam kondisi apapun, senantiasa memikirkan ciptaan Allah swt.</a:t>
            </a:r>
            <a:endParaRPr/>
          </a:p>
          <a:p>
            <a:pPr indent="-120650" lvl="0" marL="0" marR="0" rtl="0" algn="l">
              <a:spcBef>
                <a:spcPts val="600"/>
              </a:spcBef>
              <a:spcAft>
                <a:spcPts val="0"/>
              </a:spcAft>
              <a:buClr>
                <a:srgbClr val="3F3151"/>
              </a:buClr>
              <a:buSzPts val="1900"/>
              <a:buFont typeface="Arial"/>
              <a:buChar char="•"/>
            </a:pPr>
            <a:r>
              <a:rPr lang="id-ID" sz="1900">
                <a:solidFill>
                  <a:srgbClr val="3F3151"/>
                </a:solidFill>
                <a:latin typeface="Arial"/>
                <a:ea typeface="Arial"/>
                <a:cs typeface="Arial"/>
                <a:sym typeface="Arial"/>
              </a:rPr>
              <a:t> Melalui proses perenungan dan penelitian, mengantarkan mereka menyucikan Allah swt. dari segala anggapan yang tidak pantas.</a:t>
            </a:r>
            <a:endParaRPr/>
          </a:p>
          <a:p>
            <a:pPr indent="-120650" lvl="0" marL="0" marR="0" rtl="0" algn="l">
              <a:spcBef>
                <a:spcPts val="600"/>
              </a:spcBef>
              <a:spcAft>
                <a:spcPts val="0"/>
              </a:spcAft>
              <a:buClr>
                <a:srgbClr val="4F6128"/>
              </a:buClr>
              <a:buSzPts val="1900"/>
              <a:buFont typeface="Arial"/>
              <a:buChar char="•"/>
            </a:pPr>
            <a:r>
              <a:rPr lang="id-ID" sz="1900">
                <a:solidFill>
                  <a:srgbClr val="4F6128"/>
                </a:solidFill>
                <a:latin typeface="Arial"/>
                <a:ea typeface="Arial"/>
                <a:cs typeface="Arial"/>
                <a:sym typeface="Arial"/>
              </a:rPr>
              <a:t> Ibnu Katsir menjelaskan makna lainnya, yaitu: perlunya manusia memikirkan dan mengambil manfaat dari penciptaan langit dengan ketinggian dan luasnya, serta penciptaan bumi.</a:t>
            </a:r>
            <a:endParaRPr/>
          </a:p>
        </p:txBody>
      </p:sp>
      <p:pic>
        <p:nvPicPr>
          <p:cNvPr descr="E:\ELISA\ERLANGGA LISA\2018\TEMPLATE PPT\SMK Pendidikan Agama Islam dan Budi Pekerti\SMK Pendidikan Agama Islam dan Budi Pekerti XII.png" id="248" name="Google Shape;248;p22"/>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5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5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5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500"/>
                                        <p:tgtEl>
                                          <p:spTgt spid="24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3"/>
          <p:cNvPicPr preferRelativeResize="0"/>
          <p:nvPr/>
        </p:nvPicPr>
        <p:blipFill rotWithShape="1">
          <a:blip r:embed="rId3">
            <a:alphaModFix/>
          </a:blip>
          <a:srcRect b="0" l="0" r="0" t="0"/>
          <a:stretch/>
        </p:blipFill>
        <p:spPr>
          <a:xfrm>
            <a:off x="349129" y="1048200"/>
            <a:ext cx="8403057" cy="3395758"/>
          </a:xfrm>
          <a:prstGeom prst="rect">
            <a:avLst/>
          </a:prstGeom>
          <a:noFill/>
          <a:ln>
            <a:noFill/>
          </a:ln>
        </p:spPr>
      </p:pic>
      <p:sp>
        <p:nvSpPr>
          <p:cNvPr id="254" name="Google Shape;254;p23"/>
          <p:cNvSpPr txBox="1"/>
          <p:nvPr>
            <p:ph idx="1" type="body"/>
          </p:nvPr>
        </p:nvSpPr>
        <p:spPr>
          <a:xfrm>
            <a:off x="785785" y="1071552"/>
            <a:ext cx="7715305" cy="3214709"/>
          </a:xfrm>
          <a:prstGeom prst="rect">
            <a:avLst/>
          </a:prstGeom>
          <a:no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rgbClr val="974806"/>
              </a:buClr>
              <a:buSzPts val="1900"/>
              <a:buFont typeface="Arial"/>
              <a:buNone/>
            </a:pPr>
            <a:r>
              <a:rPr b="1" i="0" lang="id-ID" sz="1900" u="none" cap="none" strike="noStrike">
                <a:solidFill>
                  <a:srgbClr val="974806"/>
                </a:solidFill>
                <a:latin typeface="Arial"/>
                <a:ea typeface="Arial"/>
                <a:cs typeface="Arial"/>
                <a:sym typeface="Arial"/>
              </a:rPr>
              <a:t>Hikmah berpikir kritis dalam kehidupan sehari-hari.</a:t>
            </a:r>
            <a:endParaRPr b="0" i="0" sz="1900" u="none" cap="none" strike="noStrike">
              <a:solidFill>
                <a:srgbClr val="974806"/>
              </a:solidFill>
              <a:latin typeface="Arial"/>
              <a:ea typeface="Arial"/>
              <a:cs typeface="Arial"/>
              <a:sym typeface="Arial"/>
            </a:endParaRPr>
          </a:p>
          <a:p>
            <a:pPr indent="-457200" lvl="0" marL="457200" marR="0" rtl="0" algn="l">
              <a:spcBef>
                <a:spcPts val="600"/>
              </a:spcBef>
              <a:spcAft>
                <a:spcPts val="0"/>
              </a:spcAft>
              <a:buClr>
                <a:srgbClr val="3F3151"/>
              </a:buClr>
              <a:buSzPts val="1900"/>
              <a:buFont typeface="Arial"/>
              <a:buAutoNum type="arabicPeriod"/>
            </a:pPr>
            <a:r>
              <a:rPr b="0" i="0" lang="id-ID" sz="1900" u="none" cap="none" strike="noStrike">
                <a:solidFill>
                  <a:srgbClr val="3F3151"/>
                </a:solidFill>
                <a:latin typeface="Arial"/>
                <a:ea typeface="Arial"/>
                <a:cs typeface="Arial"/>
                <a:sym typeface="Arial"/>
              </a:rPr>
              <a:t>Dapat memahami makna-makna yang tersembunyi di balik penciptaan alam semesta dan fenomenanya yang terjadi.</a:t>
            </a:r>
            <a:endParaRPr/>
          </a:p>
          <a:p>
            <a:pPr indent="-457200" lvl="0" marL="457200" marR="0" rtl="0" algn="l">
              <a:spcBef>
                <a:spcPts val="600"/>
              </a:spcBef>
              <a:spcAft>
                <a:spcPts val="0"/>
              </a:spcAft>
              <a:buClr>
                <a:srgbClr val="4F6128"/>
              </a:buClr>
              <a:buSzPts val="1900"/>
              <a:buFont typeface="Arial"/>
              <a:buAutoNum type="arabicPeriod"/>
            </a:pPr>
            <a:r>
              <a:rPr b="0" i="0" lang="id-ID" sz="1900" u="none" cap="none" strike="noStrike">
                <a:solidFill>
                  <a:srgbClr val="4F6128"/>
                </a:solidFill>
                <a:latin typeface="Arial"/>
                <a:ea typeface="Arial"/>
                <a:cs typeface="Arial"/>
                <a:sym typeface="Arial"/>
              </a:rPr>
              <a:t>Dapat memanfaatkan alam untuk kepentingan umat manusia secara optimal.</a:t>
            </a:r>
            <a:endParaRPr/>
          </a:p>
          <a:p>
            <a:pPr indent="-457200" lvl="0" marL="457200" marR="0" rtl="0" algn="l">
              <a:spcBef>
                <a:spcPts val="600"/>
              </a:spcBef>
              <a:spcAft>
                <a:spcPts val="0"/>
              </a:spcAft>
              <a:buClr>
                <a:srgbClr val="3F3151"/>
              </a:buClr>
              <a:buSzPts val="1900"/>
              <a:buFont typeface="Arial"/>
              <a:buAutoNum type="arabicPeriod"/>
            </a:pPr>
            <a:r>
              <a:rPr b="0" i="0" lang="id-ID" sz="1900" u="none" cap="none" strike="noStrike">
                <a:solidFill>
                  <a:srgbClr val="3F3151"/>
                </a:solidFill>
                <a:latin typeface="Arial"/>
                <a:ea typeface="Arial"/>
                <a:cs typeface="Arial"/>
                <a:sym typeface="Arial"/>
              </a:rPr>
              <a:t>Semakin tertantang untuk melakukan penelitian terhadap fenomena alam yang terjadi sehingga mampu mengungkap lebih banyak makna, faedah, dan manfaat yang terkandung.</a:t>
            </a:r>
            <a:endParaRPr/>
          </a:p>
          <a:p>
            <a:pPr indent="-457200" lvl="0" marL="457200" marR="0" rtl="0" algn="l">
              <a:spcBef>
                <a:spcPts val="600"/>
              </a:spcBef>
              <a:spcAft>
                <a:spcPts val="0"/>
              </a:spcAft>
              <a:buClr>
                <a:srgbClr val="4F6128"/>
              </a:buClr>
              <a:buSzPts val="1900"/>
              <a:buFont typeface="Arial"/>
              <a:buAutoNum type="arabicPeriod"/>
            </a:pPr>
            <a:r>
              <a:rPr b="0" i="0" lang="id-ID" sz="1900" u="none" cap="none" strike="noStrike">
                <a:solidFill>
                  <a:srgbClr val="4F6128"/>
                </a:solidFill>
                <a:latin typeface="Arial"/>
                <a:ea typeface="Arial"/>
                <a:cs typeface="Arial"/>
                <a:sym typeface="Arial"/>
              </a:rPr>
              <a:t>Semakin bersyukur kepada Allah swt.</a:t>
            </a:r>
            <a:endParaRPr/>
          </a:p>
        </p:txBody>
      </p:sp>
      <p:sp>
        <p:nvSpPr>
          <p:cNvPr id="255" name="Google Shape;255;p23"/>
          <p:cNvSpPr txBox="1"/>
          <p:nvPr/>
        </p:nvSpPr>
        <p:spPr>
          <a:xfrm>
            <a:off x="456336" y="238897"/>
            <a:ext cx="8187630"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900"/>
              <a:buFont typeface="Arial"/>
              <a:buNone/>
            </a:pPr>
            <a:r>
              <a:rPr b="1" lang="id-ID" sz="2900">
                <a:solidFill>
                  <a:srgbClr val="0070C0"/>
                </a:solidFill>
                <a:latin typeface="Arial"/>
                <a:ea typeface="Arial"/>
                <a:cs typeface="Arial"/>
                <a:sym typeface="Arial"/>
              </a:rPr>
              <a:t>Hikmah Berpikir Kritis, Objektif, dan Seimbang</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5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5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5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500"/>
                                        <p:tgtEl>
                                          <p:spTgt spid="2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4"/>
          <p:cNvPicPr preferRelativeResize="0"/>
          <p:nvPr/>
        </p:nvPicPr>
        <p:blipFill rotWithShape="1">
          <a:blip r:embed="rId3">
            <a:alphaModFix/>
          </a:blip>
          <a:srcRect b="0" l="0" r="10406" t="0"/>
          <a:stretch/>
        </p:blipFill>
        <p:spPr>
          <a:xfrm flipH="1" rot="10800000">
            <a:off x="381000" y="857238"/>
            <a:ext cx="8335488" cy="3786214"/>
          </a:xfrm>
          <a:prstGeom prst="rect">
            <a:avLst/>
          </a:prstGeom>
          <a:noFill/>
          <a:ln>
            <a:noFill/>
          </a:ln>
        </p:spPr>
      </p:pic>
      <p:sp>
        <p:nvSpPr>
          <p:cNvPr id="261" name="Google Shape;261;p24"/>
          <p:cNvSpPr txBox="1"/>
          <p:nvPr>
            <p:ph type="title"/>
          </p:nvPr>
        </p:nvSpPr>
        <p:spPr>
          <a:xfrm>
            <a:off x="422366" y="71426"/>
            <a:ext cx="8293037" cy="714374"/>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0070C0"/>
              </a:buClr>
              <a:buSzPts val="3200"/>
              <a:buFont typeface="Arial"/>
              <a:buNone/>
            </a:pPr>
            <a:r>
              <a:rPr b="1" lang="id-ID" sz="3200">
                <a:solidFill>
                  <a:srgbClr val="0070C0"/>
                </a:solidFill>
                <a:latin typeface="Arial"/>
                <a:ea typeface="Arial"/>
                <a:cs typeface="Arial"/>
                <a:sym typeface="Arial"/>
              </a:rPr>
              <a:t>Ikhtisar</a:t>
            </a:r>
            <a:endParaRPr b="1" i="1" sz="3200">
              <a:solidFill>
                <a:srgbClr val="0070C0"/>
              </a:solidFill>
            </a:endParaRPr>
          </a:p>
        </p:txBody>
      </p:sp>
      <p:sp>
        <p:nvSpPr>
          <p:cNvPr id="262" name="Google Shape;262;p24"/>
          <p:cNvSpPr txBox="1"/>
          <p:nvPr>
            <p:ph idx="1" type="body"/>
          </p:nvPr>
        </p:nvSpPr>
        <p:spPr>
          <a:xfrm>
            <a:off x="500034" y="857238"/>
            <a:ext cx="8143932" cy="3813585"/>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Clr>
                <a:srgbClr val="3F3151"/>
              </a:buClr>
              <a:buSzPts val="1900"/>
              <a:buChar char="•"/>
            </a:pPr>
            <a:r>
              <a:rPr lang="id-ID" sz="1900">
                <a:solidFill>
                  <a:srgbClr val="3F3151"/>
                </a:solidFill>
                <a:latin typeface="Arial"/>
                <a:ea typeface="Arial"/>
                <a:cs typeface="Arial"/>
                <a:sym typeface="Arial"/>
              </a:rPr>
              <a:t>Q.S. Āli ‘Imrān/3: 190, mengajak manusia untuk berpikir dan merenungi tentang penciptaan langit dan bumi.</a:t>
            </a:r>
            <a:endParaRPr/>
          </a:p>
          <a:p>
            <a:pPr indent="-342900" lvl="0" marL="342900" rtl="0" algn="l">
              <a:spcBef>
                <a:spcPts val="380"/>
              </a:spcBef>
              <a:spcAft>
                <a:spcPts val="0"/>
              </a:spcAft>
              <a:buClr>
                <a:srgbClr val="974806"/>
              </a:buClr>
              <a:buSzPts val="1900"/>
              <a:buChar char="•"/>
            </a:pPr>
            <a:r>
              <a:rPr lang="id-ID" sz="1900">
                <a:solidFill>
                  <a:srgbClr val="974806"/>
                </a:solidFill>
                <a:latin typeface="Arial"/>
                <a:ea typeface="Arial"/>
                <a:cs typeface="Arial"/>
                <a:sym typeface="Arial"/>
              </a:rPr>
              <a:t>Allah swt. menjelaskan melalui Q.S. Āli ‘Imrān/3: 191 tentang karakter </a:t>
            </a:r>
            <a:r>
              <a:rPr i="1" lang="id-ID" sz="1900">
                <a:solidFill>
                  <a:srgbClr val="974806"/>
                </a:solidFill>
                <a:latin typeface="Arial"/>
                <a:ea typeface="Arial"/>
                <a:cs typeface="Arial"/>
                <a:sym typeface="Arial"/>
              </a:rPr>
              <a:t>ulil albāb</a:t>
            </a:r>
            <a:r>
              <a:rPr lang="id-ID" sz="1900">
                <a:solidFill>
                  <a:srgbClr val="974806"/>
                </a:solidFill>
                <a:latin typeface="Arial"/>
                <a:ea typeface="Arial"/>
                <a:cs typeface="Arial"/>
                <a:sym typeface="Arial"/>
              </a:rPr>
              <a:t>, yaitu orang yang senantiasa mengingat Allah swt.</a:t>
            </a:r>
            <a:endParaRPr/>
          </a:p>
          <a:p>
            <a:pPr indent="-342900" lvl="0" marL="342900" rtl="0" algn="l">
              <a:spcBef>
                <a:spcPts val="380"/>
              </a:spcBef>
              <a:spcAft>
                <a:spcPts val="0"/>
              </a:spcAft>
              <a:buClr>
                <a:srgbClr val="3F3151"/>
              </a:buClr>
              <a:buSzPts val="1900"/>
              <a:buChar char="•"/>
            </a:pPr>
            <a:r>
              <a:rPr lang="id-ID" sz="1900">
                <a:solidFill>
                  <a:srgbClr val="3F3151"/>
                </a:solidFill>
                <a:latin typeface="Arial"/>
                <a:ea typeface="Arial"/>
                <a:cs typeface="Arial"/>
                <a:sym typeface="Arial"/>
              </a:rPr>
              <a:t>Mereka (</a:t>
            </a:r>
            <a:r>
              <a:rPr i="1" lang="id-ID" sz="1900">
                <a:solidFill>
                  <a:srgbClr val="3F3151"/>
                </a:solidFill>
                <a:latin typeface="Arial"/>
                <a:ea typeface="Arial"/>
                <a:cs typeface="Arial"/>
                <a:sym typeface="Arial"/>
              </a:rPr>
              <a:t>ulil albāb</a:t>
            </a:r>
            <a:r>
              <a:rPr lang="id-ID" sz="1900">
                <a:solidFill>
                  <a:srgbClr val="3F3151"/>
                </a:solidFill>
                <a:latin typeface="Arial"/>
                <a:ea typeface="Arial"/>
                <a:cs typeface="Arial"/>
                <a:sym typeface="Arial"/>
              </a:rPr>
              <a:t>) juga senantiasa memikirkan/merenungkan ciptaan Allah swt. Sehingga mereka yakin bahwa tidak ada ciptaan Allah swt. yang sia-sia.</a:t>
            </a:r>
            <a:endParaRPr/>
          </a:p>
          <a:p>
            <a:pPr indent="-342900" lvl="0" marL="342900" rtl="0" algn="l">
              <a:spcBef>
                <a:spcPts val="380"/>
              </a:spcBef>
              <a:spcAft>
                <a:spcPts val="0"/>
              </a:spcAft>
              <a:buClr>
                <a:srgbClr val="974806"/>
              </a:buClr>
              <a:buSzPts val="1900"/>
              <a:buChar char="•"/>
            </a:pPr>
            <a:r>
              <a:rPr lang="id-ID" sz="1900">
                <a:solidFill>
                  <a:srgbClr val="974806"/>
                </a:solidFill>
                <a:latin typeface="Arial"/>
                <a:ea typeface="Arial"/>
                <a:cs typeface="Arial"/>
                <a:sym typeface="Arial"/>
              </a:rPr>
              <a:t>Rasulullah saw. adalah seorang hamba yang selalu merenungkan ciptaan Allah swt., terutama pada malam hari.</a:t>
            </a:r>
            <a:endParaRPr/>
          </a:p>
          <a:p>
            <a:pPr indent="-342900" lvl="0" marL="342900" rtl="0" algn="l">
              <a:spcBef>
                <a:spcPts val="380"/>
              </a:spcBef>
              <a:spcAft>
                <a:spcPts val="0"/>
              </a:spcAft>
              <a:buClr>
                <a:srgbClr val="3F3151"/>
              </a:buClr>
              <a:buSzPts val="1900"/>
              <a:buChar char="•"/>
            </a:pPr>
            <a:r>
              <a:rPr lang="id-ID" sz="1900">
                <a:solidFill>
                  <a:srgbClr val="3F3151"/>
                </a:solidFill>
                <a:latin typeface="Arial"/>
                <a:ea typeface="Arial"/>
                <a:cs typeface="Arial"/>
                <a:sym typeface="Arial"/>
              </a:rPr>
              <a:t>Orang yang cerdas menurut Rasulullah saw. adalah orang yang berpikir jauh ke depan, sampai pada kehidupan Akhirat.</a:t>
            </a:r>
            <a:endParaRPr/>
          </a:p>
        </p:txBody>
      </p:sp>
      <p:pic>
        <p:nvPicPr>
          <p:cNvPr descr="E:\ELISA\ERLANGGA LISA\2018\TEMPLATE PPT\SMK Pendidikan Agama Islam dan Budi Pekerti\SMK Pendidikan Agama Islam dan Budi Pekerti XII.png" id="263" name="Google Shape;263;p24"/>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2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500"/>
                                        <p:tgtEl>
                                          <p:spTgt spid="2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 calcmode="lin" valueType="num">
                                      <p:cBhvr additive="base">
                                        <p:cTn dur="500"/>
                                        <p:tgtEl>
                                          <p:spTgt spid="2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 calcmode="lin" valueType="num">
                                      <p:cBhvr additive="base">
                                        <p:cTn dur="500"/>
                                        <p:tgtEl>
                                          <p:spTgt spid="2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 calcmode="lin" valueType="num">
                                      <p:cBhvr additive="base">
                                        <p:cTn dur="500"/>
                                        <p:tgtEl>
                                          <p:spTgt spid="26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 calcmode="lin" valueType="num">
                                      <p:cBhvr additive="base">
                                        <p:cTn dur="500"/>
                                        <p:tgtEl>
                                          <p:spTgt spid="26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3"/>
          <p:cNvPicPr preferRelativeResize="0"/>
          <p:nvPr/>
        </p:nvPicPr>
        <p:blipFill rotWithShape="1">
          <a:blip r:embed="rId3">
            <a:alphaModFix/>
          </a:blip>
          <a:srcRect b="0" l="0" r="0" t="0"/>
          <a:stretch/>
        </p:blipFill>
        <p:spPr>
          <a:xfrm>
            <a:off x="214282" y="1059582"/>
            <a:ext cx="8786874" cy="3726746"/>
          </a:xfrm>
          <a:prstGeom prst="rect">
            <a:avLst/>
          </a:prstGeom>
          <a:noFill/>
          <a:ln>
            <a:noFill/>
          </a:ln>
        </p:spPr>
      </p:pic>
      <p:sp>
        <p:nvSpPr>
          <p:cNvPr id="89" name="Google Shape;89;p3"/>
          <p:cNvSpPr txBox="1"/>
          <p:nvPr>
            <p:ph idx="1" type="body"/>
          </p:nvPr>
        </p:nvSpPr>
        <p:spPr>
          <a:xfrm>
            <a:off x="428596" y="1142990"/>
            <a:ext cx="8358246" cy="3571900"/>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Clr>
                <a:srgbClr val="974806"/>
              </a:buClr>
              <a:buSzPts val="3600"/>
              <a:buFont typeface="Arial"/>
              <a:buNone/>
            </a:pPr>
            <a:r>
              <a:rPr b="0" i="0" lang="id-ID" sz="3600" u="none" cap="none" strike="noStrike">
                <a:solidFill>
                  <a:srgbClr val="974806"/>
                </a:solidFill>
                <a:latin typeface="Arial"/>
                <a:ea typeface="Arial"/>
                <a:cs typeface="Arial"/>
                <a:sym typeface="Arial"/>
              </a:rPr>
              <a:t>اِنَّ فِيْ خَلْقِ السَّمٰوٰتِ وَالْاَرْضِ وَاخْتِلَافِ الَّيْلِ وَالنَّهَارِ لَاٰيٰتٍ لِّاُولِى الْاَلْبَابِۙ (١٩٠) الَّذِيْنَ يَذْكُرُوْنَ اللهَ قِيَامًا وَّقُعُوْدًا وَّعَلٰى جُنُوْبِهِمْ وَيَتَفَكَّرُوْنَ فِيِ خَلْقِ السَّمٰوٰتِ وَالْاَرْضِۚ رَبَّنَا مَا خَلَقْتَ هٰذَا بَاطِلًاۚ سُبْحٰنَكَ فَقِنَا عَذَابَ النَّارِ (١٩١)</a:t>
            </a:r>
            <a:endParaRPr b="0" i="0" sz="3600" u="none" cap="none" strike="noStrike">
              <a:solidFill>
                <a:srgbClr val="974806"/>
              </a:solidFill>
              <a:latin typeface="Arial"/>
              <a:ea typeface="Arial"/>
              <a:cs typeface="Arial"/>
              <a:sym typeface="Arial"/>
            </a:endParaRPr>
          </a:p>
          <a:p>
            <a:pPr indent="0" lvl="0" marL="0" marR="0" rtl="1" algn="ctr">
              <a:lnSpc>
                <a:spcPct val="115000"/>
              </a:lnSpc>
              <a:spcBef>
                <a:spcPts val="600"/>
              </a:spcBef>
              <a:spcAft>
                <a:spcPts val="0"/>
              </a:spcAft>
              <a:buClr>
                <a:srgbClr val="974806"/>
              </a:buClr>
              <a:buSzPts val="3600"/>
              <a:buFont typeface="Arial"/>
              <a:buNone/>
            </a:pPr>
            <a:r>
              <a:rPr b="0" i="0" lang="id-ID" sz="3600" u="none" cap="none" strike="noStrike">
                <a:solidFill>
                  <a:srgbClr val="974806"/>
                </a:solidFill>
                <a:latin typeface="Arial"/>
                <a:ea typeface="Arial"/>
                <a:cs typeface="Arial"/>
                <a:sym typeface="Arial"/>
              </a:rPr>
              <a:t>﴿اٰل عمران: ١٩٠ - ١٩١﴾</a:t>
            </a:r>
            <a:endParaRPr b="0" i="0" sz="3600" u="none" cap="none" strike="noStrike">
              <a:solidFill>
                <a:srgbClr val="974806"/>
              </a:solidFill>
              <a:latin typeface="Arial"/>
              <a:ea typeface="Arial"/>
              <a:cs typeface="Arial"/>
              <a:sym typeface="Arial"/>
            </a:endParaRPr>
          </a:p>
        </p:txBody>
      </p:sp>
      <p:sp>
        <p:nvSpPr>
          <p:cNvPr id="90" name="Google Shape;90;p3"/>
          <p:cNvSpPr txBox="1"/>
          <p:nvPr/>
        </p:nvSpPr>
        <p:spPr>
          <a:xfrm>
            <a:off x="365278" y="207745"/>
            <a:ext cx="835012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Q.S. Āli ‘Imrān/3: 190-191 dan Hadits tentang berpikir Kritis, Objektif dan Seimbang</a:t>
            </a:r>
            <a:endParaRPr/>
          </a:p>
        </p:txBody>
      </p:sp>
      <p:pic>
        <p:nvPicPr>
          <p:cNvPr descr="E:\ELISA\ERLANGGA LISA\2018\TEMPLATE PPT\SMK Pendidikan Agama Islam dan Budi Pekerti\SMK Pendidikan Agama Islam dan Budi Pekerti XII.png" id="91" name="Google Shape;91;p3"/>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5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500"/>
                                        <p:tgtEl>
                                          <p:spTgt spid="8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blip>
          <a:srcRect b="0" l="0" r="0" t="0"/>
          <a:stretch/>
        </p:blipFill>
        <p:spPr>
          <a:xfrm>
            <a:off x="142844" y="1059582"/>
            <a:ext cx="8786874" cy="3583870"/>
          </a:xfrm>
          <a:prstGeom prst="rect">
            <a:avLst/>
          </a:prstGeom>
          <a:noFill/>
          <a:ln>
            <a:noFill/>
          </a:ln>
        </p:spPr>
      </p:pic>
      <p:sp>
        <p:nvSpPr>
          <p:cNvPr id="97" name="Google Shape;97;p4"/>
          <p:cNvSpPr txBox="1"/>
          <p:nvPr>
            <p:ph idx="1" type="body"/>
          </p:nvPr>
        </p:nvSpPr>
        <p:spPr>
          <a:xfrm>
            <a:off x="71406" y="928676"/>
            <a:ext cx="8501122" cy="3786214"/>
          </a:xfrm>
          <a:prstGeom prst="rect">
            <a:avLst/>
          </a:prstGeom>
          <a:noFill/>
          <a:ln>
            <a:noFill/>
          </a:ln>
        </p:spPr>
        <p:txBody>
          <a:bodyPr anchorCtr="0" anchor="t" bIns="45700" lIns="91425" spcFirstLastPara="1" rIns="91425" wrap="square" tIns="45700">
            <a:normAutofit/>
          </a:bodyPr>
          <a:lstStyle/>
          <a:p>
            <a:pPr indent="0" lvl="0" marL="0" marR="0" rtl="1" algn="ctr">
              <a:lnSpc>
                <a:spcPct val="115000"/>
              </a:lnSpc>
              <a:spcBef>
                <a:spcPts val="0"/>
              </a:spcBef>
              <a:spcAft>
                <a:spcPts val="0"/>
              </a:spcAft>
              <a:buClr>
                <a:schemeClr val="dk1"/>
              </a:buClr>
              <a:buSzPts val="1600"/>
              <a:buFont typeface="Arial"/>
              <a:buNone/>
            </a:pPr>
            <a:r>
              <a:t/>
            </a:r>
            <a:endParaRPr b="0" i="0" sz="1600" u="none" cap="none" strike="noStrike">
              <a:solidFill>
                <a:schemeClr val="accent4"/>
              </a:solidFill>
              <a:latin typeface="Arial"/>
              <a:ea typeface="Arial"/>
              <a:cs typeface="Arial"/>
              <a:sym typeface="Arial"/>
            </a:endParaRPr>
          </a:p>
          <a:p>
            <a:pPr indent="-342900" lvl="0" marL="342900" marR="0" rtl="0" algn="ctr">
              <a:lnSpc>
                <a:spcPct val="110000"/>
              </a:lnSpc>
              <a:spcBef>
                <a:spcPts val="0"/>
              </a:spcBef>
              <a:spcAft>
                <a:spcPts val="0"/>
              </a:spcAft>
              <a:buClr>
                <a:schemeClr val="accent4"/>
              </a:buClr>
              <a:buSzPts val="3200"/>
              <a:buFont typeface="Arial"/>
              <a:buNone/>
            </a:pPr>
            <a:r>
              <a:rPr b="0" i="0" lang="id-ID" sz="3200" u="none" cap="none" strike="noStrike">
                <a:solidFill>
                  <a:schemeClr val="accent4"/>
                </a:solidFill>
                <a:latin typeface="Arial"/>
                <a:ea typeface="Arial"/>
                <a:cs typeface="Arial"/>
                <a:sym typeface="Arial"/>
              </a:rPr>
              <a:t>	</a:t>
            </a:r>
            <a:r>
              <a:rPr b="1" i="0" lang="id-ID" sz="2200" u="none" cap="none" strike="noStrike">
                <a:solidFill>
                  <a:srgbClr val="3F3151"/>
                </a:solidFill>
                <a:latin typeface="Arial"/>
                <a:ea typeface="Arial"/>
                <a:cs typeface="Arial"/>
                <a:sym typeface="Arial"/>
              </a:rPr>
              <a:t>Artinya:</a:t>
            </a:r>
            <a:r>
              <a:rPr b="0" i="0" lang="id-ID" sz="2200" u="none" cap="none" strike="noStrike">
                <a:solidFill>
                  <a:srgbClr val="3F3151"/>
                </a:solidFill>
                <a:latin typeface="Arial"/>
                <a:ea typeface="Arial"/>
                <a:cs typeface="Arial"/>
                <a:sym typeface="Arial"/>
              </a:rPr>
              <a:t> </a:t>
            </a:r>
            <a:r>
              <a:rPr b="0" i="1" lang="id-ID" sz="2200" u="none" cap="none" strike="noStrike">
                <a:solidFill>
                  <a:srgbClr val="3F3151"/>
                </a:solidFill>
                <a:latin typeface="Arial"/>
                <a:ea typeface="Arial"/>
                <a:cs typeface="Arial"/>
                <a:sym typeface="Arial"/>
              </a:rPr>
              <a:t>“Sesungguhnya dalam penciptaan langit dan bumi, dan pergantian malam dan siang, terdapat tanda-tanda (kebesaran Allah) bagi orang yang berakal (190) (yaitu) orang-orang yang mengingat Allah sambil berdiri, duduk, atau dalam keadaan berbaring, dan mereka memikirkan tentang penciptaan langit dan bumi (seraya berkata), “Ya Tuhan kami, tidaklah Engkau menciptakan semua itu sia-sia, Mahasuci Engkau, lindungilah kami dari azab neraka.” </a:t>
            </a:r>
            <a:r>
              <a:rPr b="1" i="0" lang="id-ID" sz="2200" u="none" cap="none" strike="noStrike">
                <a:solidFill>
                  <a:srgbClr val="3F3151"/>
                </a:solidFill>
                <a:latin typeface="Arial"/>
                <a:ea typeface="Arial"/>
                <a:cs typeface="Arial"/>
                <a:sym typeface="Arial"/>
              </a:rPr>
              <a:t>(Q.S. Āli ‘Imrān/3: 190-191)</a:t>
            </a:r>
            <a:endParaRPr b="1" i="0" sz="2200" u="none" cap="none" strike="noStrike">
              <a:solidFill>
                <a:srgbClr val="3F3151"/>
              </a:solidFill>
              <a:latin typeface="Arial"/>
              <a:ea typeface="Arial"/>
              <a:cs typeface="Arial"/>
              <a:sym typeface="Arial"/>
            </a:endParaRPr>
          </a:p>
        </p:txBody>
      </p:sp>
      <p:sp>
        <p:nvSpPr>
          <p:cNvPr id="98" name="Google Shape;98;p4"/>
          <p:cNvSpPr txBox="1"/>
          <p:nvPr/>
        </p:nvSpPr>
        <p:spPr>
          <a:xfrm>
            <a:off x="365278" y="207745"/>
            <a:ext cx="835012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70C0"/>
              </a:buClr>
              <a:buSzPts val="2600"/>
              <a:buFont typeface="Arial"/>
              <a:buNone/>
            </a:pPr>
            <a:r>
              <a:rPr b="1" lang="id-ID" sz="2600">
                <a:solidFill>
                  <a:srgbClr val="0070C0"/>
                </a:solidFill>
                <a:latin typeface="Arial"/>
                <a:ea typeface="Arial"/>
                <a:cs typeface="Arial"/>
                <a:sym typeface="Arial"/>
              </a:rPr>
              <a:t>Kajian Q.S. Āli ‘Imrān/3: 190-191 dan Hadits tentang berpikir Kritis, Objektif dan Seimbang</a:t>
            </a:r>
            <a:endParaRPr/>
          </a:p>
        </p:txBody>
      </p:sp>
      <p:pic>
        <p:nvPicPr>
          <p:cNvPr descr="E:\ELISA\ERLANGGA LISA\2018\TEMPLATE PPT\SMK Pendidikan Agama Islam dan Budi Pekerti\SMK Pendidikan Agama Islam dan Budi Pekerti XII.png" id="99" name="Google Shape;99;p4"/>
          <p:cNvPicPr preferRelativeResize="0"/>
          <p:nvPr/>
        </p:nvPicPr>
        <p:blipFill rotWithShape="1">
          <a:blip r:embed="rId4">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aphicFrame>
        <p:nvGraphicFramePr>
          <p:cNvPr id="104" name="Google Shape;104;p5"/>
          <p:cNvGraphicFramePr/>
          <p:nvPr/>
        </p:nvGraphicFramePr>
        <p:xfrm>
          <a:off x="365456" y="1571618"/>
          <a:ext cx="3000000" cy="3000000"/>
        </p:xfrm>
        <a:graphic>
          <a:graphicData uri="http://schemas.openxmlformats.org/drawingml/2006/table">
            <a:tbl>
              <a:tblPr bandRow="1" firstRow="1">
                <a:noFill/>
                <a:tableStyleId>{0933A9E5-EDA9-4535-9D9B-0BE9FE4CBF59}</a:tableStyleId>
              </a:tblPr>
              <a:tblGrid>
                <a:gridCol w="1706225"/>
                <a:gridCol w="2214575"/>
                <a:gridCol w="1714500"/>
                <a:gridCol w="2643200"/>
              </a:tblGrid>
              <a:tr h="364225">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Hukum Bacaan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Alasan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Cara Membaca/Keterangan</a:t>
                      </a:r>
                      <a:endParaRPr sz="1800" u="none" cap="none" strike="noStrike">
                        <a:solidFill>
                          <a:schemeClr val="lt1"/>
                        </a:solidFill>
                        <a:latin typeface="Arial"/>
                        <a:ea typeface="Arial"/>
                        <a:cs typeface="Arial"/>
                        <a:sym typeface="Arial"/>
                      </a:endParaRPr>
                    </a:p>
                  </a:txBody>
                  <a:tcPr marT="0" marB="0" marR="68575" marL="68575" anchor="ctr"/>
                </a:tc>
              </a:tr>
              <a:tr h="15251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السَّمٰوٰتِ</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Alif lam</a:t>
                      </a:r>
                      <a:endParaRPr/>
                    </a:p>
                    <a:p>
                      <a:pPr indent="0" lvl="0" marL="0" marR="0" rtl="0" algn="ctr">
                        <a:lnSpc>
                          <a:spcPct val="115000"/>
                        </a:lnSpc>
                        <a:spcBef>
                          <a:spcPts val="1000"/>
                        </a:spcBef>
                        <a:spcAft>
                          <a:spcPts val="0"/>
                        </a:spcAft>
                        <a:buNone/>
                      </a:pPr>
                      <a:r>
                        <a:rPr i="1" lang="id-ID" sz="1800" u="none" cap="none" strike="noStrike">
                          <a:solidFill>
                            <a:srgbClr val="3F3151"/>
                          </a:solidFill>
                          <a:latin typeface="Arial"/>
                          <a:ea typeface="Arial"/>
                          <a:cs typeface="Arial"/>
                          <a:sym typeface="Arial"/>
                        </a:rPr>
                        <a:t>syamsiyyah</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Alif lam </a:t>
                      </a:r>
                      <a:r>
                        <a:rPr i="0" lang="id-ID" sz="1800" u="none" cap="none" strike="noStrike">
                          <a:solidFill>
                            <a:srgbClr val="00B050"/>
                          </a:solidFill>
                          <a:latin typeface="Arial"/>
                          <a:ea typeface="Arial"/>
                          <a:cs typeface="Arial"/>
                          <a:sym typeface="Arial"/>
                        </a:rPr>
                        <a:t>bertemu huruf </a:t>
                      </a:r>
                      <a:r>
                        <a:rPr i="1" lang="id-ID" sz="1800" u="none" cap="none" strike="noStrike">
                          <a:solidFill>
                            <a:srgbClr val="00B050"/>
                          </a:solidFill>
                          <a:latin typeface="Arial"/>
                          <a:ea typeface="Arial"/>
                          <a:cs typeface="Arial"/>
                          <a:sym typeface="Arial"/>
                        </a:rPr>
                        <a:t>sīn</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Suara </a:t>
                      </a:r>
                      <a:r>
                        <a:rPr i="1" lang="id-ID" sz="1800" u="none" cap="none" strike="noStrike">
                          <a:solidFill>
                            <a:srgbClr val="974806"/>
                          </a:solidFill>
                          <a:latin typeface="Arial"/>
                          <a:ea typeface="Arial"/>
                          <a:cs typeface="Arial"/>
                          <a:sym typeface="Arial"/>
                        </a:rPr>
                        <a:t>lam sukun </a:t>
                      </a:r>
                      <a:r>
                        <a:rPr lang="id-ID" sz="1800" u="none" cap="none" strike="noStrike">
                          <a:solidFill>
                            <a:srgbClr val="974806"/>
                          </a:solidFill>
                          <a:latin typeface="Arial"/>
                          <a:ea typeface="Arial"/>
                          <a:cs typeface="Arial"/>
                          <a:sym typeface="Arial"/>
                        </a:rPr>
                        <a:t>dimasukkan (</a:t>
                      </a:r>
                      <a:r>
                        <a:rPr i="1" lang="id-ID" sz="1800" u="none" cap="none" strike="noStrike">
                          <a:solidFill>
                            <a:srgbClr val="974806"/>
                          </a:solidFill>
                          <a:latin typeface="Arial"/>
                          <a:ea typeface="Arial"/>
                          <a:cs typeface="Arial"/>
                          <a:sym typeface="Arial"/>
                        </a:rPr>
                        <a:t>diidgāmkan</a:t>
                      </a:r>
                      <a:r>
                        <a:rPr lang="id-ID" sz="1800" u="none" cap="none" strike="noStrike">
                          <a:solidFill>
                            <a:srgbClr val="974806"/>
                          </a:solidFill>
                          <a:latin typeface="Arial"/>
                          <a:ea typeface="Arial"/>
                          <a:cs typeface="Arial"/>
                          <a:sym typeface="Arial"/>
                        </a:rPr>
                        <a:t>) ke huruf </a:t>
                      </a:r>
                      <a:r>
                        <a:rPr i="1" lang="id-ID" sz="1800" u="none" cap="none" strike="noStrike">
                          <a:solidFill>
                            <a:srgbClr val="974806"/>
                          </a:solidFill>
                          <a:latin typeface="Arial"/>
                          <a:ea typeface="Arial"/>
                          <a:cs typeface="Arial"/>
                          <a:sym typeface="Arial"/>
                        </a:rPr>
                        <a:t>sin</a:t>
                      </a:r>
                      <a:endParaRPr i="1" sz="1800" u="none" cap="none" strike="noStrike">
                        <a:solidFill>
                          <a:srgbClr val="974806"/>
                        </a:solidFill>
                        <a:latin typeface="Arial"/>
                        <a:ea typeface="Arial"/>
                        <a:cs typeface="Arial"/>
                        <a:sym typeface="Arial"/>
                      </a:endParaRPr>
                    </a:p>
                  </a:txBody>
                  <a:tcPr marT="0" marB="0" marR="68575" marL="68575" anchor="ctr"/>
                </a:tc>
              </a:tr>
              <a:tr h="9029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وَالْاَرْضِ</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Alif lam</a:t>
                      </a:r>
                      <a:endParaRPr/>
                    </a:p>
                    <a:p>
                      <a:pPr indent="0" lvl="0" marL="0" marR="0" rtl="0" algn="ctr">
                        <a:lnSpc>
                          <a:spcPct val="115000"/>
                        </a:lnSpc>
                        <a:spcBef>
                          <a:spcPts val="1000"/>
                        </a:spcBef>
                        <a:spcAft>
                          <a:spcPts val="0"/>
                        </a:spcAft>
                        <a:buNone/>
                      </a:pPr>
                      <a:r>
                        <a:rPr i="1" lang="id-ID" sz="1800" u="none" cap="none" strike="noStrike">
                          <a:solidFill>
                            <a:srgbClr val="3F3151"/>
                          </a:solidFill>
                          <a:latin typeface="Arial"/>
                          <a:ea typeface="Arial"/>
                          <a:cs typeface="Arial"/>
                          <a:sym typeface="Arial"/>
                        </a:rPr>
                        <a:t>qamariyyah</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Alif lam </a:t>
                      </a:r>
                      <a:r>
                        <a:rPr i="0" lang="id-ID" sz="1800" u="none" cap="none" strike="noStrike">
                          <a:solidFill>
                            <a:srgbClr val="00B050"/>
                          </a:solidFill>
                          <a:latin typeface="Arial"/>
                          <a:ea typeface="Arial"/>
                          <a:cs typeface="Arial"/>
                          <a:sym typeface="Arial"/>
                        </a:rPr>
                        <a:t>bertemu huruf </a:t>
                      </a:r>
                      <a:r>
                        <a:rPr i="1" lang="id-ID" sz="1800" u="none" cap="none" strike="noStrike">
                          <a:solidFill>
                            <a:srgbClr val="00B050"/>
                          </a:solidFill>
                          <a:latin typeface="Arial"/>
                          <a:ea typeface="Arial"/>
                          <a:cs typeface="Arial"/>
                          <a:sym typeface="Arial"/>
                        </a:rPr>
                        <a:t>alif</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Suara </a:t>
                      </a:r>
                      <a:r>
                        <a:rPr i="1" lang="id-ID" sz="1800" u="none" cap="none" strike="noStrike">
                          <a:solidFill>
                            <a:srgbClr val="974806"/>
                          </a:solidFill>
                          <a:latin typeface="Arial"/>
                          <a:ea typeface="Arial"/>
                          <a:cs typeface="Arial"/>
                          <a:sym typeface="Arial"/>
                        </a:rPr>
                        <a:t>lam sukun </a:t>
                      </a:r>
                      <a:r>
                        <a:rPr lang="id-ID" sz="1800" u="none" cap="none" strike="noStrike">
                          <a:solidFill>
                            <a:srgbClr val="974806"/>
                          </a:solidFill>
                          <a:latin typeface="Arial"/>
                          <a:ea typeface="Arial"/>
                          <a:cs typeface="Arial"/>
                          <a:sym typeface="Arial"/>
                        </a:rPr>
                        <a:t>dibaca jelas</a:t>
                      </a:r>
                      <a:endParaRPr sz="1800" u="none" cap="none" strike="noStrike">
                        <a:solidFill>
                          <a:srgbClr val="974806"/>
                        </a:solidFill>
                        <a:latin typeface="Arial"/>
                        <a:ea typeface="Arial"/>
                        <a:cs typeface="Arial"/>
                        <a:sym typeface="Arial"/>
                      </a:endParaRPr>
                    </a:p>
                  </a:txBody>
                  <a:tcPr marT="0" marB="0" marR="68575" marL="68575" anchor="ctr"/>
                </a:tc>
              </a:tr>
            </a:tbl>
          </a:graphicData>
        </a:graphic>
      </p:graphicFrame>
      <p:sp>
        <p:nvSpPr>
          <p:cNvPr id="105" name="Google Shape;105;p5"/>
          <p:cNvSpPr txBox="1"/>
          <p:nvPr/>
        </p:nvSpPr>
        <p:spPr>
          <a:xfrm>
            <a:off x="365278" y="244624"/>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06" name="Google Shape;106;p5"/>
          <p:cNvSpPr/>
          <p:nvPr/>
        </p:nvSpPr>
        <p:spPr>
          <a:xfrm>
            <a:off x="349060" y="1059582"/>
            <a:ext cx="3070812"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Kajian Tajwid</a:t>
            </a:r>
            <a:endParaRPr b="1" sz="2400">
              <a:solidFill>
                <a:schemeClr val="lt1"/>
              </a:solidFill>
              <a:latin typeface="Arial"/>
              <a:ea typeface="Arial"/>
              <a:cs typeface="Arial"/>
              <a:sym typeface="Arial"/>
            </a:endParaRPr>
          </a:p>
        </p:txBody>
      </p:sp>
      <p:pic>
        <p:nvPicPr>
          <p:cNvPr descr="E:\ELISA\ERLANGGA LISA\2018\TEMPLATE PPT\SMK Pendidikan Agama Islam dan Budi Pekerti\SMK Pendidikan Agama Islam dan Budi Pekerti XII.png" id="107" name="Google Shape;107;p5"/>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aphicFrame>
        <p:nvGraphicFramePr>
          <p:cNvPr id="112" name="Google Shape;112;p6"/>
          <p:cNvGraphicFramePr/>
          <p:nvPr/>
        </p:nvGraphicFramePr>
        <p:xfrm>
          <a:off x="365456" y="1571618"/>
          <a:ext cx="3000000" cy="3000000"/>
        </p:xfrm>
        <a:graphic>
          <a:graphicData uri="http://schemas.openxmlformats.org/drawingml/2006/table">
            <a:tbl>
              <a:tblPr bandRow="1" firstRow="1">
                <a:noFill/>
                <a:tableStyleId>{0933A9E5-EDA9-4535-9D9B-0BE9FE4CBF59}</a:tableStyleId>
              </a:tblPr>
              <a:tblGrid>
                <a:gridCol w="1706225"/>
                <a:gridCol w="2214575"/>
                <a:gridCol w="1714500"/>
                <a:gridCol w="2643200"/>
              </a:tblGrid>
              <a:tr h="364225">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Hukum Bacaan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Alasan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Cara Membaca/Keterangan</a:t>
                      </a:r>
                      <a:endParaRPr sz="1800" u="none" cap="none" strike="noStrike">
                        <a:solidFill>
                          <a:schemeClr val="lt1"/>
                        </a:solidFill>
                        <a:latin typeface="Arial"/>
                        <a:ea typeface="Arial"/>
                        <a:cs typeface="Arial"/>
                        <a:sym typeface="Arial"/>
                      </a:endParaRPr>
                    </a:p>
                  </a:txBody>
                  <a:tcPr marT="0" marB="0" marR="68575" marL="68575" anchor="ctr"/>
                </a:tc>
              </a:tr>
              <a:tr h="15251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لِّاُولِى الْاَلْبَابِ</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Mad ‘ariḍ lissukūn</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Mad ṭabī‘i </a:t>
                      </a:r>
                      <a:r>
                        <a:rPr i="0" lang="id-ID" sz="1800" u="none" cap="none" strike="noStrike">
                          <a:solidFill>
                            <a:srgbClr val="00B050"/>
                          </a:solidFill>
                          <a:latin typeface="Arial"/>
                          <a:ea typeface="Arial"/>
                          <a:cs typeface="Arial"/>
                          <a:sym typeface="Arial"/>
                        </a:rPr>
                        <a:t>dibaca waqaf</a:t>
                      </a:r>
                      <a:endParaRPr i="0"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Huruf </a:t>
                      </a:r>
                      <a:r>
                        <a:rPr i="1" lang="id-ID" sz="1800" u="none" cap="none" strike="noStrike">
                          <a:solidFill>
                            <a:srgbClr val="974806"/>
                          </a:solidFill>
                          <a:latin typeface="Arial"/>
                          <a:ea typeface="Arial"/>
                          <a:cs typeface="Arial"/>
                          <a:sym typeface="Arial"/>
                        </a:rPr>
                        <a:t>ba</a:t>
                      </a:r>
                      <a:r>
                        <a:rPr lang="id-ID" sz="1800" u="none" cap="none" strike="noStrike">
                          <a:solidFill>
                            <a:srgbClr val="974806"/>
                          </a:solidFill>
                          <a:latin typeface="Arial"/>
                          <a:ea typeface="Arial"/>
                          <a:cs typeface="Arial"/>
                          <a:sym typeface="Arial"/>
                        </a:rPr>
                        <a:t> berharakat </a:t>
                      </a:r>
                      <a:r>
                        <a:rPr i="1" lang="id-ID" sz="1800" u="none" cap="none" strike="noStrike">
                          <a:solidFill>
                            <a:srgbClr val="974806"/>
                          </a:solidFill>
                          <a:latin typeface="Arial"/>
                          <a:ea typeface="Arial"/>
                          <a:cs typeface="Arial"/>
                          <a:sym typeface="Arial"/>
                        </a:rPr>
                        <a:t>fathah</a:t>
                      </a:r>
                      <a:r>
                        <a:rPr lang="id-ID" sz="1800" u="none" cap="none" strike="noStrike">
                          <a:solidFill>
                            <a:srgbClr val="974806"/>
                          </a:solidFill>
                          <a:latin typeface="Arial"/>
                          <a:ea typeface="Arial"/>
                          <a:cs typeface="Arial"/>
                          <a:sym typeface="Arial"/>
                        </a:rPr>
                        <a:t> dibaca panjang 6 harakat</a:t>
                      </a:r>
                      <a:endParaRPr i="1" sz="1800" u="none" cap="none" strike="noStrike">
                        <a:solidFill>
                          <a:srgbClr val="974806"/>
                        </a:solidFill>
                        <a:latin typeface="Arial"/>
                        <a:ea typeface="Arial"/>
                        <a:cs typeface="Arial"/>
                        <a:sym typeface="Arial"/>
                      </a:endParaRPr>
                    </a:p>
                  </a:txBody>
                  <a:tcPr marT="0" marB="0" marR="68575" marL="68575" anchor="ctr"/>
                </a:tc>
              </a:tr>
              <a:tr h="9029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يَذْكُرُوْنَ</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Mad ṭabī‘i</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Ḍammah </a:t>
                      </a:r>
                      <a:r>
                        <a:rPr i="0" lang="id-ID" sz="1800" u="none" cap="none" strike="noStrike">
                          <a:solidFill>
                            <a:srgbClr val="00B050"/>
                          </a:solidFill>
                          <a:latin typeface="Arial"/>
                          <a:ea typeface="Arial"/>
                          <a:cs typeface="Arial"/>
                          <a:sym typeface="Arial"/>
                        </a:rPr>
                        <a:t>bertemu huruf </a:t>
                      </a:r>
                      <a:r>
                        <a:rPr i="1" lang="id-ID" sz="1800" u="none" cap="none" strike="noStrike">
                          <a:solidFill>
                            <a:srgbClr val="00B050"/>
                          </a:solidFill>
                          <a:latin typeface="Arial"/>
                          <a:ea typeface="Arial"/>
                          <a:cs typeface="Arial"/>
                          <a:sym typeface="Arial"/>
                        </a:rPr>
                        <a:t>wau</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Huruf </a:t>
                      </a:r>
                      <a:r>
                        <a:rPr i="1" lang="id-ID" sz="1800" u="none" cap="none" strike="noStrike">
                          <a:solidFill>
                            <a:srgbClr val="974806"/>
                          </a:solidFill>
                          <a:latin typeface="Arial"/>
                          <a:ea typeface="Arial"/>
                          <a:cs typeface="Arial"/>
                          <a:sym typeface="Arial"/>
                        </a:rPr>
                        <a:t>ra</a:t>
                      </a:r>
                      <a:r>
                        <a:rPr lang="id-ID" sz="1800" u="none" cap="none" strike="noStrike">
                          <a:solidFill>
                            <a:srgbClr val="974806"/>
                          </a:solidFill>
                          <a:latin typeface="Arial"/>
                          <a:ea typeface="Arial"/>
                          <a:cs typeface="Arial"/>
                          <a:sym typeface="Arial"/>
                        </a:rPr>
                        <a:t> berharakat </a:t>
                      </a:r>
                      <a:r>
                        <a:rPr i="1" lang="id-ID" sz="1800" u="none" cap="none" strike="noStrike">
                          <a:solidFill>
                            <a:srgbClr val="974806"/>
                          </a:solidFill>
                          <a:latin typeface="Arial"/>
                          <a:ea typeface="Arial"/>
                          <a:cs typeface="Arial"/>
                          <a:sym typeface="Arial"/>
                        </a:rPr>
                        <a:t>ḍammah</a:t>
                      </a:r>
                      <a:r>
                        <a:rPr lang="id-ID" sz="1800" u="none" cap="none" strike="noStrike">
                          <a:solidFill>
                            <a:srgbClr val="974806"/>
                          </a:solidFill>
                          <a:latin typeface="Arial"/>
                          <a:ea typeface="Arial"/>
                          <a:cs typeface="Arial"/>
                          <a:sym typeface="Arial"/>
                        </a:rPr>
                        <a:t> dibaca sepanjang 2 harakat</a:t>
                      </a:r>
                      <a:endParaRPr sz="1800" u="none" cap="none" strike="noStrike">
                        <a:solidFill>
                          <a:srgbClr val="974806"/>
                        </a:solidFill>
                        <a:latin typeface="Arial"/>
                        <a:ea typeface="Arial"/>
                        <a:cs typeface="Arial"/>
                        <a:sym typeface="Arial"/>
                      </a:endParaRPr>
                    </a:p>
                  </a:txBody>
                  <a:tcPr marT="0" marB="0" marR="68575" marL="68575" anchor="ctr"/>
                </a:tc>
              </a:tr>
            </a:tbl>
          </a:graphicData>
        </a:graphic>
      </p:graphicFrame>
      <p:sp>
        <p:nvSpPr>
          <p:cNvPr id="113" name="Google Shape;113;p6"/>
          <p:cNvSpPr txBox="1"/>
          <p:nvPr/>
        </p:nvSpPr>
        <p:spPr>
          <a:xfrm>
            <a:off x="365278" y="244624"/>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14" name="Google Shape;114;p6"/>
          <p:cNvSpPr/>
          <p:nvPr/>
        </p:nvSpPr>
        <p:spPr>
          <a:xfrm>
            <a:off x="349060" y="1059582"/>
            <a:ext cx="3070812"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Kajian Tajwid</a:t>
            </a:r>
            <a:endParaRPr b="1" sz="2400">
              <a:solidFill>
                <a:schemeClr val="lt1"/>
              </a:solidFill>
              <a:latin typeface="Arial"/>
              <a:ea typeface="Arial"/>
              <a:cs typeface="Arial"/>
              <a:sym typeface="Arial"/>
            </a:endParaRPr>
          </a:p>
        </p:txBody>
      </p:sp>
      <p:pic>
        <p:nvPicPr>
          <p:cNvPr descr="E:\ELISA\ERLANGGA LISA\2018\TEMPLATE PPT\SMK Pendidikan Agama Islam dan Budi Pekerti\SMK Pendidikan Agama Islam dan Budi Pekerti XII.png" id="115" name="Google Shape;115;p6"/>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7"/>
          <p:cNvGraphicFramePr/>
          <p:nvPr/>
        </p:nvGraphicFramePr>
        <p:xfrm>
          <a:off x="365456" y="1571618"/>
          <a:ext cx="3000000" cy="3000000"/>
        </p:xfrm>
        <a:graphic>
          <a:graphicData uri="http://schemas.openxmlformats.org/drawingml/2006/table">
            <a:tbl>
              <a:tblPr bandRow="1" firstRow="1">
                <a:noFill/>
                <a:tableStyleId>{0933A9E5-EDA9-4535-9D9B-0BE9FE4CBF59}</a:tableStyleId>
              </a:tblPr>
              <a:tblGrid>
                <a:gridCol w="1706225"/>
                <a:gridCol w="2214575"/>
                <a:gridCol w="1714500"/>
                <a:gridCol w="2643200"/>
              </a:tblGrid>
              <a:tr h="364225">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Hukum Bacaan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Alasan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Cara Membaca/Keterangan</a:t>
                      </a:r>
                      <a:endParaRPr sz="1800" u="none" cap="none" strike="noStrike">
                        <a:solidFill>
                          <a:schemeClr val="lt1"/>
                        </a:solidFill>
                        <a:latin typeface="Arial"/>
                        <a:ea typeface="Arial"/>
                        <a:cs typeface="Arial"/>
                        <a:sym typeface="Arial"/>
                      </a:endParaRPr>
                    </a:p>
                  </a:txBody>
                  <a:tcPr marT="0" marB="0" marR="68575" marL="68575" anchor="ctr"/>
                </a:tc>
              </a:tr>
              <a:tr h="15251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قِيَامًا وَّقُعُوْدًا</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Idgām bigunnah</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0" lang="id-ID" sz="1800" u="none" cap="none" strike="noStrike">
                          <a:solidFill>
                            <a:srgbClr val="00B050"/>
                          </a:solidFill>
                          <a:latin typeface="Arial"/>
                          <a:ea typeface="Arial"/>
                          <a:cs typeface="Arial"/>
                          <a:sym typeface="Arial"/>
                        </a:rPr>
                        <a:t>Huruf </a:t>
                      </a:r>
                      <a:r>
                        <a:rPr i="1" lang="id-ID" sz="1800" u="none" cap="none" strike="noStrike">
                          <a:solidFill>
                            <a:srgbClr val="00B050"/>
                          </a:solidFill>
                          <a:latin typeface="Arial"/>
                          <a:ea typeface="Arial"/>
                          <a:cs typeface="Arial"/>
                          <a:sym typeface="Arial"/>
                        </a:rPr>
                        <a:t>min</a:t>
                      </a:r>
                      <a:r>
                        <a:rPr i="0" lang="id-ID" sz="1800" u="none" cap="none" strike="noStrike">
                          <a:solidFill>
                            <a:srgbClr val="00B050"/>
                          </a:solidFill>
                          <a:latin typeface="Arial"/>
                          <a:ea typeface="Arial"/>
                          <a:cs typeface="Arial"/>
                          <a:sym typeface="Arial"/>
                        </a:rPr>
                        <a:t> berharakat </a:t>
                      </a:r>
                      <a:r>
                        <a:rPr i="1" lang="id-ID" sz="1800" u="none" cap="none" strike="noStrike">
                          <a:solidFill>
                            <a:srgbClr val="00B050"/>
                          </a:solidFill>
                          <a:latin typeface="Arial"/>
                          <a:ea typeface="Arial"/>
                          <a:cs typeface="Arial"/>
                          <a:sym typeface="Arial"/>
                        </a:rPr>
                        <a:t>fathatain</a:t>
                      </a:r>
                      <a:r>
                        <a:rPr i="0" lang="id-ID" sz="1800" u="none" cap="none" strike="noStrike">
                          <a:solidFill>
                            <a:srgbClr val="00B050"/>
                          </a:solidFill>
                          <a:latin typeface="Arial"/>
                          <a:ea typeface="Arial"/>
                          <a:cs typeface="Arial"/>
                          <a:sym typeface="Arial"/>
                        </a:rPr>
                        <a:t> bertemu huruf </a:t>
                      </a:r>
                      <a:r>
                        <a:rPr i="1" lang="id-ID" sz="1800" u="none" cap="none" strike="noStrike">
                          <a:solidFill>
                            <a:srgbClr val="00B050"/>
                          </a:solidFill>
                          <a:latin typeface="Arial"/>
                          <a:ea typeface="Arial"/>
                          <a:cs typeface="Arial"/>
                          <a:sym typeface="Arial"/>
                        </a:rPr>
                        <a:t>wau</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Suara </a:t>
                      </a:r>
                      <a:r>
                        <a:rPr i="1" lang="id-ID" sz="1800" u="none" cap="none" strike="noStrike">
                          <a:solidFill>
                            <a:srgbClr val="974806"/>
                          </a:solidFill>
                          <a:latin typeface="Arial"/>
                          <a:ea typeface="Arial"/>
                          <a:cs typeface="Arial"/>
                          <a:sym typeface="Arial"/>
                        </a:rPr>
                        <a:t>tanwin</a:t>
                      </a:r>
                      <a:r>
                        <a:rPr lang="id-ID" sz="1800" u="none" cap="none" strike="noStrike">
                          <a:solidFill>
                            <a:srgbClr val="974806"/>
                          </a:solidFill>
                          <a:latin typeface="Arial"/>
                          <a:ea typeface="Arial"/>
                          <a:cs typeface="Arial"/>
                          <a:sym typeface="Arial"/>
                        </a:rPr>
                        <a:t> masuk ke huruf </a:t>
                      </a:r>
                      <a:r>
                        <a:rPr i="1" lang="id-ID" sz="1800" u="none" cap="none" strike="noStrike">
                          <a:solidFill>
                            <a:srgbClr val="974806"/>
                          </a:solidFill>
                          <a:latin typeface="Arial"/>
                          <a:ea typeface="Arial"/>
                          <a:cs typeface="Arial"/>
                          <a:sym typeface="Arial"/>
                        </a:rPr>
                        <a:t>wau</a:t>
                      </a:r>
                      <a:r>
                        <a:rPr lang="id-ID" sz="1800" u="none" cap="none" strike="noStrike">
                          <a:solidFill>
                            <a:srgbClr val="974806"/>
                          </a:solidFill>
                          <a:latin typeface="Arial"/>
                          <a:ea typeface="Arial"/>
                          <a:cs typeface="Arial"/>
                          <a:sym typeface="Arial"/>
                        </a:rPr>
                        <a:t> disertai dengung</a:t>
                      </a:r>
                      <a:endParaRPr i="1" sz="1800" u="none" cap="none" strike="noStrike">
                        <a:solidFill>
                          <a:srgbClr val="974806"/>
                        </a:solidFill>
                        <a:latin typeface="Arial"/>
                        <a:ea typeface="Arial"/>
                        <a:cs typeface="Arial"/>
                        <a:sym typeface="Arial"/>
                      </a:endParaRPr>
                    </a:p>
                  </a:txBody>
                  <a:tcPr marT="0" marB="0" marR="68575" marL="68575" anchor="ctr"/>
                </a:tc>
              </a:tr>
              <a:tr h="9029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وَيَتَفَكَّرُوْنَ</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Mad ṭabī‘i</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Ḍammah </a:t>
                      </a:r>
                      <a:r>
                        <a:rPr i="0" lang="id-ID" sz="1800" u="none" cap="none" strike="noStrike">
                          <a:solidFill>
                            <a:srgbClr val="00B050"/>
                          </a:solidFill>
                          <a:latin typeface="Arial"/>
                          <a:ea typeface="Arial"/>
                          <a:cs typeface="Arial"/>
                          <a:sym typeface="Arial"/>
                        </a:rPr>
                        <a:t>bertemu huruf </a:t>
                      </a:r>
                      <a:r>
                        <a:rPr i="1" lang="id-ID" sz="1800" u="none" cap="none" strike="noStrike">
                          <a:solidFill>
                            <a:srgbClr val="00B050"/>
                          </a:solidFill>
                          <a:latin typeface="Arial"/>
                          <a:ea typeface="Arial"/>
                          <a:cs typeface="Arial"/>
                          <a:sym typeface="Arial"/>
                        </a:rPr>
                        <a:t>wau</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Huruf </a:t>
                      </a:r>
                      <a:r>
                        <a:rPr i="1" lang="id-ID" sz="1800" u="none" cap="none" strike="noStrike">
                          <a:solidFill>
                            <a:srgbClr val="974806"/>
                          </a:solidFill>
                          <a:latin typeface="Arial"/>
                          <a:ea typeface="Arial"/>
                          <a:cs typeface="Arial"/>
                          <a:sym typeface="Arial"/>
                        </a:rPr>
                        <a:t>ra</a:t>
                      </a:r>
                      <a:r>
                        <a:rPr lang="id-ID" sz="1800" u="none" cap="none" strike="noStrike">
                          <a:solidFill>
                            <a:srgbClr val="974806"/>
                          </a:solidFill>
                          <a:latin typeface="Arial"/>
                          <a:ea typeface="Arial"/>
                          <a:cs typeface="Arial"/>
                          <a:sym typeface="Arial"/>
                        </a:rPr>
                        <a:t> berharakat </a:t>
                      </a:r>
                      <a:r>
                        <a:rPr i="1" lang="id-ID" sz="1800" u="none" cap="none" strike="noStrike">
                          <a:solidFill>
                            <a:srgbClr val="974806"/>
                          </a:solidFill>
                          <a:latin typeface="Arial"/>
                          <a:ea typeface="Arial"/>
                          <a:cs typeface="Arial"/>
                          <a:sym typeface="Arial"/>
                        </a:rPr>
                        <a:t>ḍammah</a:t>
                      </a:r>
                      <a:r>
                        <a:rPr lang="id-ID" sz="1800" u="none" cap="none" strike="noStrike">
                          <a:solidFill>
                            <a:srgbClr val="974806"/>
                          </a:solidFill>
                          <a:latin typeface="Arial"/>
                          <a:ea typeface="Arial"/>
                          <a:cs typeface="Arial"/>
                          <a:sym typeface="Arial"/>
                        </a:rPr>
                        <a:t> dibaca sepanjang 2 harakat</a:t>
                      </a:r>
                      <a:endParaRPr sz="1800" u="none" cap="none" strike="noStrike">
                        <a:solidFill>
                          <a:srgbClr val="974806"/>
                        </a:solidFill>
                        <a:latin typeface="Arial"/>
                        <a:ea typeface="Arial"/>
                        <a:cs typeface="Arial"/>
                        <a:sym typeface="Arial"/>
                      </a:endParaRPr>
                    </a:p>
                  </a:txBody>
                  <a:tcPr marT="0" marB="0" marR="68575" marL="68575" anchor="ctr"/>
                </a:tc>
              </a:tr>
            </a:tbl>
          </a:graphicData>
        </a:graphic>
      </p:graphicFrame>
      <p:sp>
        <p:nvSpPr>
          <p:cNvPr id="121" name="Google Shape;121;p7"/>
          <p:cNvSpPr txBox="1"/>
          <p:nvPr/>
        </p:nvSpPr>
        <p:spPr>
          <a:xfrm>
            <a:off x="365278" y="244624"/>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22" name="Google Shape;122;p7"/>
          <p:cNvSpPr/>
          <p:nvPr/>
        </p:nvSpPr>
        <p:spPr>
          <a:xfrm>
            <a:off x="349060" y="1059582"/>
            <a:ext cx="3070812"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Kajian Tajwid</a:t>
            </a:r>
            <a:endParaRPr b="1" sz="2400">
              <a:solidFill>
                <a:schemeClr val="lt1"/>
              </a:solidFill>
              <a:latin typeface="Arial"/>
              <a:ea typeface="Arial"/>
              <a:cs typeface="Arial"/>
              <a:sym typeface="Arial"/>
            </a:endParaRPr>
          </a:p>
        </p:txBody>
      </p:sp>
      <p:pic>
        <p:nvPicPr>
          <p:cNvPr descr="E:\ELISA\ERLANGGA LISA\2018\TEMPLATE PPT\SMK Pendidikan Agama Islam dan Budi Pekerti\SMK Pendidikan Agama Islam dan Budi Pekerti XII.png" id="123" name="Google Shape;123;p7"/>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8"/>
          <p:cNvGraphicFramePr/>
          <p:nvPr/>
        </p:nvGraphicFramePr>
        <p:xfrm>
          <a:off x="365456" y="1571618"/>
          <a:ext cx="3000000" cy="3000000"/>
        </p:xfrm>
        <a:graphic>
          <a:graphicData uri="http://schemas.openxmlformats.org/drawingml/2006/table">
            <a:tbl>
              <a:tblPr bandRow="1" firstRow="1">
                <a:noFill/>
                <a:tableStyleId>{0933A9E5-EDA9-4535-9D9B-0BE9FE4CBF59}</a:tableStyleId>
              </a:tblPr>
              <a:tblGrid>
                <a:gridCol w="1706225"/>
                <a:gridCol w="2214575"/>
                <a:gridCol w="1714500"/>
                <a:gridCol w="2643200"/>
              </a:tblGrid>
              <a:tr h="364225">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Hukum Bacaan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Alasan</a:t>
                      </a:r>
                      <a:endParaRPr sz="1800" u="none" cap="none" strike="noStrike">
                        <a:solidFill>
                          <a:schemeClr val="lt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Cara Membaca/Keterangan</a:t>
                      </a:r>
                      <a:endParaRPr sz="1800" u="none" cap="none" strike="noStrike">
                        <a:solidFill>
                          <a:schemeClr val="lt1"/>
                        </a:solidFill>
                        <a:latin typeface="Arial"/>
                        <a:ea typeface="Arial"/>
                        <a:cs typeface="Arial"/>
                        <a:sym typeface="Arial"/>
                      </a:endParaRPr>
                    </a:p>
                  </a:txBody>
                  <a:tcPr marT="0" marB="0" marR="68575" marL="68575" anchor="ctr"/>
                </a:tc>
              </a:tr>
              <a:tr h="15251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خَلَقْتَ</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Qalqalah Ṣugrā</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0" lang="id-ID" sz="1800" u="none" cap="none" strike="noStrike">
                          <a:solidFill>
                            <a:srgbClr val="00B050"/>
                          </a:solidFill>
                          <a:latin typeface="Arial"/>
                          <a:ea typeface="Arial"/>
                          <a:cs typeface="Arial"/>
                          <a:sym typeface="Arial"/>
                        </a:rPr>
                        <a:t>Huruf </a:t>
                      </a:r>
                      <a:r>
                        <a:rPr i="1" lang="id-ID" sz="1800" u="none" cap="none" strike="noStrike">
                          <a:solidFill>
                            <a:srgbClr val="00B050"/>
                          </a:solidFill>
                          <a:latin typeface="Arial"/>
                          <a:ea typeface="Arial"/>
                          <a:cs typeface="Arial"/>
                          <a:sym typeface="Arial"/>
                        </a:rPr>
                        <a:t>qaf</a:t>
                      </a:r>
                      <a:r>
                        <a:rPr i="0" lang="id-ID" sz="1800" u="none" cap="none" strike="noStrike">
                          <a:solidFill>
                            <a:srgbClr val="00B050"/>
                          </a:solidFill>
                          <a:latin typeface="Arial"/>
                          <a:ea typeface="Arial"/>
                          <a:cs typeface="Arial"/>
                          <a:sym typeface="Arial"/>
                        </a:rPr>
                        <a:t> </a:t>
                      </a:r>
                      <a:r>
                        <a:rPr i="1" lang="id-ID" sz="1800" u="none" cap="none" strike="noStrike">
                          <a:solidFill>
                            <a:srgbClr val="00B050"/>
                          </a:solidFill>
                          <a:latin typeface="Arial"/>
                          <a:ea typeface="Arial"/>
                          <a:cs typeface="Arial"/>
                          <a:sym typeface="Arial"/>
                        </a:rPr>
                        <a:t>sukun</a:t>
                      </a:r>
                      <a:r>
                        <a:rPr i="0" lang="id-ID" sz="1800" u="none" cap="none" strike="noStrike">
                          <a:solidFill>
                            <a:srgbClr val="00B050"/>
                          </a:solidFill>
                          <a:latin typeface="Arial"/>
                          <a:ea typeface="Arial"/>
                          <a:cs typeface="Arial"/>
                          <a:sym typeface="Arial"/>
                        </a:rPr>
                        <a:t> di tengah kata</a:t>
                      </a:r>
                      <a:endParaRPr i="0"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id-ID" sz="1800" u="none" cap="none" strike="noStrike">
                          <a:solidFill>
                            <a:srgbClr val="974806"/>
                          </a:solidFill>
                          <a:latin typeface="Arial"/>
                          <a:ea typeface="Arial"/>
                          <a:cs typeface="Arial"/>
                          <a:sym typeface="Arial"/>
                        </a:rPr>
                        <a:t>Huruf </a:t>
                      </a:r>
                      <a:r>
                        <a:rPr i="1" lang="id-ID" sz="1800" u="none" cap="none" strike="noStrike">
                          <a:solidFill>
                            <a:srgbClr val="974806"/>
                          </a:solidFill>
                          <a:latin typeface="Arial"/>
                          <a:ea typeface="Arial"/>
                          <a:cs typeface="Arial"/>
                          <a:sym typeface="Arial"/>
                        </a:rPr>
                        <a:t>qaf</a:t>
                      </a:r>
                      <a:r>
                        <a:rPr lang="id-ID" sz="1800" u="none" cap="none" strike="noStrike">
                          <a:solidFill>
                            <a:srgbClr val="974806"/>
                          </a:solidFill>
                          <a:latin typeface="Arial"/>
                          <a:ea typeface="Arial"/>
                          <a:cs typeface="Arial"/>
                          <a:sym typeface="Arial"/>
                        </a:rPr>
                        <a:t> sukun dibaca memantul</a:t>
                      </a:r>
                      <a:endParaRPr i="1" sz="1800" u="none" cap="none" strike="noStrike">
                        <a:solidFill>
                          <a:srgbClr val="974806"/>
                        </a:solidFill>
                        <a:latin typeface="Arial"/>
                        <a:ea typeface="Arial"/>
                        <a:cs typeface="Arial"/>
                        <a:sym typeface="Arial"/>
                      </a:endParaRPr>
                    </a:p>
                  </a:txBody>
                  <a:tcPr marT="0" marB="0" marR="68575" marL="68575" anchor="ctr"/>
                </a:tc>
              </a:tr>
              <a:tr h="902925">
                <a:tc>
                  <a:txBody>
                    <a:bodyPr/>
                    <a:lstStyle/>
                    <a:p>
                      <a:pPr indent="0" lvl="0" marL="0" marR="0" rtl="1"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عَذَابَ النَّارِ</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Mad ‘ariḍ lissukūn</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00B050"/>
                          </a:solidFill>
                          <a:latin typeface="Arial"/>
                          <a:ea typeface="Arial"/>
                          <a:cs typeface="Arial"/>
                          <a:sym typeface="Arial"/>
                        </a:rPr>
                        <a:t>Mad ṭabī‘i</a:t>
                      </a:r>
                      <a:r>
                        <a:rPr i="0" lang="id-ID" sz="1800" u="none" cap="none" strike="noStrike">
                          <a:solidFill>
                            <a:srgbClr val="00B050"/>
                          </a:solidFill>
                          <a:latin typeface="Arial"/>
                          <a:ea typeface="Arial"/>
                          <a:cs typeface="Arial"/>
                          <a:sym typeface="Arial"/>
                        </a:rPr>
                        <a:t> dibaca </a:t>
                      </a:r>
                      <a:r>
                        <a:rPr i="1" lang="id-ID" sz="1800" u="none" cap="none" strike="noStrike">
                          <a:solidFill>
                            <a:srgbClr val="00B050"/>
                          </a:solidFill>
                          <a:latin typeface="Arial"/>
                          <a:ea typeface="Arial"/>
                          <a:cs typeface="Arial"/>
                          <a:sym typeface="Arial"/>
                        </a:rPr>
                        <a:t>waqaf</a:t>
                      </a:r>
                      <a:endParaRPr i="1" sz="1800" u="none" cap="none" strike="noStrike">
                        <a:solidFill>
                          <a:srgbClr val="00B050"/>
                        </a:solidFill>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i="1" lang="id-ID" sz="1800" u="none" cap="none" strike="noStrike">
                          <a:solidFill>
                            <a:srgbClr val="974806"/>
                          </a:solidFill>
                          <a:latin typeface="Arial"/>
                          <a:ea typeface="Arial"/>
                          <a:cs typeface="Arial"/>
                          <a:sym typeface="Arial"/>
                        </a:rPr>
                        <a:t>Nun</a:t>
                      </a:r>
                      <a:r>
                        <a:rPr lang="id-ID" sz="1800" u="none" cap="none" strike="noStrike">
                          <a:solidFill>
                            <a:srgbClr val="974806"/>
                          </a:solidFill>
                          <a:latin typeface="Arial"/>
                          <a:ea typeface="Arial"/>
                          <a:cs typeface="Arial"/>
                          <a:sym typeface="Arial"/>
                        </a:rPr>
                        <a:t> berharakat </a:t>
                      </a:r>
                      <a:r>
                        <a:rPr i="1" lang="id-ID" sz="1800" u="none" cap="none" strike="noStrike">
                          <a:solidFill>
                            <a:srgbClr val="974806"/>
                          </a:solidFill>
                          <a:latin typeface="Arial"/>
                          <a:ea typeface="Arial"/>
                          <a:cs typeface="Arial"/>
                          <a:sym typeface="Arial"/>
                        </a:rPr>
                        <a:t>fathah</a:t>
                      </a:r>
                      <a:r>
                        <a:rPr lang="id-ID" sz="1800" u="none" cap="none" strike="noStrike">
                          <a:solidFill>
                            <a:srgbClr val="974806"/>
                          </a:solidFill>
                          <a:latin typeface="Arial"/>
                          <a:ea typeface="Arial"/>
                          <a:cs typeface="Arial"/>
                          <a:sym typeface="Arial"/>
                        </a:rPr>
                        <a:t> dibaca panjang 6 harakat</a:t>
                      </a:r>
                      <a:endParaRPr sz="1800" u="none" cap="none" strike="noStrike">
                        <a:solidFill>
                          <a:srgbClr val="974806"/>
                        </a:solidFill>
                        <a:latin typeface="Arial"/>
                        <a:ea typeface="Arial"/>
                        <a:cs typeface="Arial"/>
                        <a:sym typeface="Arial"/>
                      </a:endParaRPr>
                    </a:p>
                  </a:txBody>
                  <a:tcPr marT="0" marB="0" marR="68575" marL="68575" anchor="ctr"/>
                </a:tc>
              </a:tr>
            </a:tbl>
          </a:graphicData>
        </a:graphic>
      </p:graphicFrame>
      <p:sp>
        <p:nvSpPr>
          <p:cNvPr id="129" name="Google Shape;129;p8"/>
          <p:cNvSpPr txBox="1"/>
          <p:nvPr/>
        </p:nvSpPr>
        <p:spPr>
          <a:xfrm>
            <a:off x="365278" y="244624"/>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30" name="Google Shape;130;p8"/>
          <p:cNvSpPr/>
          <p:nvPr/>
        </p:nvSpPr>
        <p:spPr>
          <a:xfrm>
            <a:off x="349060" y="1059582"/>
            <a:ext cx="3070812"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Kajian Tajwid</a:t>
            </a:r>
            <a:endParaRPr b="1" sz="2400">
              <a:solidFill>
                <a:schemeClr val="lt1"/>
              </a:solidFill>
              <a:latin typeface="Arial"/>
              <a:ea typeface="Arial"/>
              <a:cs typeface="Arial"/>
              <a:sym typeface="Arial"/>
            </a:endParaRPr>
          </a:p>
        </p:txBody>
      </p:sp>
      <p:pic>
        <p:nvPicPr>
          <p:cNvPr descr="E:\ELISA\ERLANGGA LISA\2018\TEMPLATE PPT\SMK Pendidikan Agama Islam dan Budi Pekerti\SMK Pendidikan Agama Islam dan Budi Pekerti XII.png" id="131" name="Google Shape;131;p8"/>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9"/>
          <p:cNvGraphicFramePr/>
          <p:nvPr/>
        </p:nvGraphicFramePr>
        <p:xfrm>
          <a:off x="265928" y="1436290"/>
          <a:ext cx="3000000" cy="3000000"/>
        </p:xfrm>
        <a:graphic>
          <a:graphicData uri="http://schemas.openxmlformats.org/drawingml/2006/table">
            <a:tbl>
              <a:tblPr bandRow="1" firstRow="1">
                <a:noFill/>
                <a:tableStyleId>{0933A9E5-EDA9-4535-9D9B-0BE9FE4CBF59}</a:tableStyleId>
              </a:tblPr>
              <a:tblGrid>
                <a:gridCol w="1823900"/>
                <a:gridCol w="2443300"/>
                <a:gridCol w="1949175"/>
                <a:gridCol w="2318025"/>
              </a:tblGrid>
              <a:tr h="344950">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Arti</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Lafal</a:t>
                      </a:r>
                      <a:endParaRPr sz="1800" u="none" cap="none" strike="noStrike">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1800" u="none" cap="none" strike="noStrike">
                          <a:latin typeface="Arial"/>
                          <a:ea typeface="Arial"/>
                          <a:cs typeface="Arial"/>
                          <a:sym typeface="Arial"/>
                        </a:rPr>
                        <a:t>Arti</a:t>
                      </a:r>
                      <a:endParaRPr sz="1800" u="none" cap="none" strike="noStrike">
                        <a:latin typeface="Arial"/>
                        <a:ea typeface="Arial"/>
                        <a:cs typeface="Arial"/>
                        <a:sym typeface="Arial"/>
                      </a:endParaRPr>
                    </a:p>
                  </a:txBody>
                  <a:tcPr marT="0" marB="0" marR="68575" marL="68575" anchor="ctr"/>
                </a:tc>
              </a:tr>
              <a:tr h="813250">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خَلْقِ السَّمٰوٰتِ</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Penciptaan langit</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قُعُوْدًا</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Duduk</a:t>
                      </a:r>
                      <a:endParaRPr i="1" sz="1800" u="none" cap="none" strike="noStrike">
                        <a:solidFill>
                          <a:srgbClr val="3F3151"/>
                        </a:solidFill>
                        <a:latin typeface="Arial"/>
                        <a:ea typeface="Arial"/>
                        <a:cs typeface="Arial"/>
                        <a:sym typeface="Arial"/>
                      </a:endParaRPr>
                    </a:p>
                  </a:txBody>
                  <a:tcPr marT="0" marB="0" marR="68575" marL="68575" anchor="ctr"/>
                </a:tc>
              </a:tr>
              <a:tr h="450100">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وَالْاَرْضِ</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Dan bumi</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عَلٰى جُنُوْبِهِمْ</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Sambil berbaring</a:t>
                      </a:r>
                      <a:endParaRPr i="1" sz="1800" u="none" cap="none" strike="noStrike">
                        <a:solidFill>
                          <a:srgbClr val="3F3151"/>
                        </a:solidFill>
                        <a:latin typeface="Arial"/>
                        <a:ea typeface="Arial"/>
                        <a:cs typeface="Arial"/>
                        <a:sym typeface="Arial"/>
                      </a:endParaRPr>
                    </a:p>
                  </a:txBody>
                  <a:tcPr marT="0" marB="0" marR="68575" marL="68575" anchor="ctr"/>
                </a:tc>
              </a:tr>
              <a:tr h="874725">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وَاخْتِلَافِ الَّيْلِ</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Dan pergantian/pertukaran malam</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يَتَفَكَّرُوْنَ</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(mereka) memikirkan</a:t>
                      </a:r>
                      <a:endParaRPr i="1" sz="1800" u="none" cap="none" strike="noStrike">
                        <a:solidFill>
                          <a:srgbClr val="3F3151"/>
                        </a:solidFill>
                        <a:latin typeface="Arial"/>
                        <a:ea typeface="Arial"/>
                        <a:cs typeface="Arial"/>
                        <a:sym typeface="Arial"/>
                      </a:endParaRPr>
                    </a:p>
                  </a:txBody>
                  <a:tcPr marT="0" marB="0" marR="68575" marL="68575" anchor="ctr"/>
                </a:tc>
              </a:tr>
              <a:tr h="813250">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وَالنَّهَارِ</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Dan siang</a:t>
                      </a:r>
                      <a:endParaRPr i="1" sz="1800" u="none" cap="none" strike="noStrike">
                        <a:solidFill>
                          <a:srgbClr val="3F3151"/>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lang="id-ID" sz="3200" u="none" cap="none" strike="noStrike">
                          <a:solidFill>
                            <a:srgbClr val="974806"/>
                          </a:solidFill>
                          <a:latin typeface="Arial"/>
                          <a:ea typeface="Arial"/>
                          <a:cs typeface="Arial"/>
                          <a:sym typeface="Arial"/>
                        </a:rPr>
                        <a:t>مَا خَلَقْتَ</a:t>
                      </a:r>
                      <a:endParaRPr sz="3200" u="none" cap="none" strike="noStrike">
                        <a:solidFill>
                          <a:srgbClr val="974806"/>
                        </a:solidFill>
                        <a:latin typeface="Arial"/>
                        <a:ea typeface="Arial"/>
                        <a:cs typeface="Arial"/>
                        <a:sym typeface="Arial"/>
                      </a:endParaRPr>
                    </a:p>
                  </a:txBody>
                  <a:tcPr marT="0" marB="0" marR="68575" marL="68575" anchor="ctr"/>
                </a:tc>
                <a:tc>
                  <a:txBody>
                    <a:bodyPr/>
                    <a:lstStyle/>
                    <a:p>
                      <a:pPr indent="0" lvl="0" marL="0" marR="0" rtl="0" algn="ctr">
                        <a:lnSpc>
                          <a:spcPct val="115000"/>
                        </a:lnSpc>
                        <a:spcBef>
                          <a:spcPts val="0"/>
                        </a:spcBef>
                        <a:spcAft>
                          <a:spcPts val="0"/>
                        </a:spcAft>
                        <a:buNone/>
                      </a:pPr>
                      <a:r>
                        <a:rPr i="1" lang="id-ID" sz="1800" u="none" cap="none" strike="noStrike">
                          <a:solidFill>
                            <a:srgbClr val="3F3151"/>
                          </a:solidFill>
                          <a:latin typeface="Arial"/>
                          <a:ea typeface="Arial"/>
                          <a:cs typeface="Arial"/>
                          <a:sym typeface="Arial"/>
                        </a:rPr>
                        <a:t>Engkau tidak menciptakan</a:t>
                      </a:r>
                      <a:endParaRPr i="1" sz="1800" u="none" cap="none" strike="noStrike">
                        <a:solidFill>
                          <a:srgbClr val="3F3151"/>
                        </a:solidFill>
                        <a:latin typeface="Arial"/>
                        <a:ea typeface="Arial"/>
                        <a:cs typeface="Arial"/>
                        <a:sym typeface="Arial"/>
                      </a:endParaRPr>
                    </a:p>
                  </a:txBody>
                  <a:tcPr marT="0" marB="0" marR="68575" marL="68575" anchor="ctr"/>
                </a:tc>
              </a:tr>
            </a:tbl>
          </a:graphicData>
        </a:graphic>
      </p:graphicFrame>
      <p:sp>
        <p:nvSpPr>
          <p:cNvPr id="137" name="Google Shape;137;p9"/>
          <p:cNvSpPr txBox="1"/>
          <p:nvPr/>
        </p:nvSpPr>
        <p:spPr>
          <a:xfrm>
            <a:off x="365278" y="142858"/>
            <a:ext cx="8383186" cy="742950"/>
          </a:xfrm>
          <a:prstGeom prst="rect">
            <a:avLst/>
          </a:prstGeom>
          <a:noFill/>
          <a:ln>
            <a:noFill/>
          </a:ln>
          <a:effectLst>
            <a:outerShdw blurRad="40000" rotWithShape="0" dir="5400000" dist="20000">
              <a:srgbClr val="000000">
                <a:alpha val="37647"/>
              </a:srgbClr>
            </a:outerShdw>
          </a:effectLst>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0070C0"/>
              </a:buClr>
              <a:buSzPct val="100000"/>
              <a:buFont typeface="Arial"/>
              <a:buNone/>
            </a:pPr>
            <a:r>
              <a:rPr b="1" lang="id-ID" sz="2800">
                <a:solidFill>
                  <a:srgbClr val="0070C0"/>
                </a:solidFill>
                <a:latin typeface="Arial"/>
                <a:ea typeface="Arial"/>
                <a:cs typeface="Arial"/>
                <a:sym typeface="Arial"/>
              </a:rPr>
              <a:t>Kajian Q.S. Āli ‘Imrān/3: 190-191 dan Hadits tentang berpikir Kritis, Objektif dan Seimbang</a:t>
            </a:r>
            <a:endParaRPr/>
          </a:p>
        </p:txBody>
      </p:sp>
      <p:sp>
        <p:nvSpPr>
          <p:cNvPr id="138" name="Google Shape;138;p9"/>
          <p:cNvSpPr/>
          <p:nvPr/>
        </p:nvSpPr>
        <p:spPr>
          <a:xfrm>
            <a:off x="251520" y="947465"/>
            <a:ext cx="2160240" cy="43204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id-ID" sz="2400">
                <a:solidFill>
                  <a:schemeClr val="lt1"/>
                </a:solidFill>
                <a:latin typeface="Arial"/>
                <a:ea typeface="Arial"/>
                <a:cs typeface="Arial"/>
                <a:sym typeface="Arial"/>
              </a:rPr>
              <a:t>Makna Kata</a:t>
            </a:r>
            <a:endParaRPr/>
          </a:p>
        </p:txBody>
      </p:sp>
      <p:pic>
        <p:nvPicPr>
          <p:cNvPr descr="E:\ELISA\ERLANGGA LISA\2018\TEMPLATE PPT\SMK Pendidikan Agama Islam dan Budi Pekerti\SMK Pendidikan Agama Islam dan Budi Pekerti XII.png" id="139" name="Google Shape;139;p9"/>
          <p:cNvPicPr preferRelativeResize="0"/>
          <p:nvPr/>
        </p:nvPicPr>
        <p:blipFill rotWithShape="1">
          <a:blip r:embed="rId3">
            <a:alphaModFix/>
          </a:blip>
          <a:srcRect b="0" l="0" r="0" t="0"/>
          <a:stretch/>
        </p:blipFill>
        <p:spPr>
          <a:xfrm>
            <a:off x="-1" y="4432929"/>
            <a:ext cx="9144001" cy="7318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2014-06-03T09:10:53Z</dcterms:created>
  <dc:creator>tebuireng</dc:creator>
</cp:coreProperties>
</file>